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7"/>
  </p:notesMasterIdLst>
  <p:handoutMasterIdLst>
    <p:handoutMasterId r:id="rId18"/>
  </p:handoutMasterIdLst>
  <p:sldIdLst>
    <p:sldId id="4192" r:id="rId2"/>
    <p:sldId id="4199" r:id="rId3"/>
    <p:sldId id="4200" r:id="rId4"/>
    <p:sldId id="4201" r:id="rId5"/>
    <p:sldId id="4204" r:id="rId6"/>
    <p:sldId id="4214" r:id="rId7"/>
    <p:sldId id="4203" r:id="rId8"/>
    <p:sldId id="4216" r:id="rId9"/>
    <p:sldId id="4205" r:id="rId10"/>
    <p:sldId id="4206" r:id="rId11"/>
    <p:sldId id="4207" r:id="rId12"/>
    <p:sldId id="4209" r:id="rId13"/>
    <p:sldId id="4225" r:id="rId14"/>
    <p:sldId id="4211" r:id="rId15"/>
    <p:sldId id="42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28" userDrawn="1">
          <p15:clr>
            <a:srgbClr val="A4A3A4"/>
          </p15:clr>
        </p15:guide>
        <p15:guide id="4" orient="horz" pos="3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70C0"/>
    <a:srgbClr val="00ADD0"/>
    <a:srgbClr val="02143C"/>
    <a:srgbClr val="021424"/>
    <a:srgbClr val="7C8EA0"/>
    <a:srgbClr val="011C32"/>
    <a:srgbClr val="E8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4"/>
    <p:restoredTop sz="86518"/>
  </p:normalViewPr>
  <p:slideViewPr>
    <p:cSldViewPr snapToGrid="0" showGuides="1">
      <p:cViewPr varScale="1">
        <p:scale>
          <a:sx n="55" d="100"/>
          <a:sy n="55" d="100"/>
        </p:scale>
        <p:origin x="1386" y="33"/>
      </p:cViewPr>
      <p:guideLst>
        <p:guide pos="6528"/>
        <p:guide orient="horz" pos="3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4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6B21C-11CE-020C-C7C7-A56E69767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8EA4E-8C71-6B84-5246-141C21D067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3CCE7-68AE-E346-916A-F1D60BC6101A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30FC-35B1-2FBF-D872-EF6D0CB900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7598D-0469-A75F-4735-9194D0695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6C03-4C17-8648-B8BB-9EDFC8C1C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9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u="none" strike="noStrike" dirty="0">
                <a:solidFill>
                  <a:schemeClr val="bg1"/>
                </a:solidFill>
                <a:effectLst/>
                <a:latin typeface="+mn-lt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5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5E77DC-2C9B-3252-42A1-1220C6B3BB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881633" y="5639457"/>
            <a:ext cx="1057197" cy="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u="none" strike="noStrike" dirty="0">
                <a:solidFill>
                  <a:schemeClr val="bg1"/>
                </a:solidFill>
                <a:effectLst/>
                <a:latin typeface="+mn-lt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50" b="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E8022-DF14-62B8-B246-81EB16FC65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614B7-2113-5057-CCB6-E38C5A0708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881633" y="5639457"/>
            <a:ext cx="1057197" cy="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25A95-582E-4BBB-DEB4-056147D5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950083" cy="67637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983E-5F7D-4A6F-7455-559917154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AE2A5084-C44C-EA39-3933-08EF7A31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BDE7BE-0766-0034-7D0C-E8361882A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B33AD1C-7933-2EF8-CAB0-A2F20CFC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6D97C8-0436-F62D-BFA5-717EFFE33A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AE0F15A-FB55-0A2A-8637-346EC2BA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95CF84F-EC16-562C-2BAD-72F51D22D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4A350AF-779F-D130-3E44-E37B55D9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B54AD98-93FF-50F1-2674-9C5F6C07E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28194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tx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emf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12" Type="http://schemas.openxmlformats.org/officeDocument/2006/relationships/image" Target="../media/image39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0.png"/><Relationship Id="rId11" Type="http://schemas.openxmlformats.org/officeDocument/2006/relationships/image" Target="../media/image380.png"/><Relationship Id="rId5" Type="http://schemas.openxmlformats.org/officeDocument/2006/relationships/image" Target="../media/image19.png"/><Relationship Id="rId10" Type="http://schemas.openxmlformats.org/officeDocument/2006/relationships/image" Target="../media/image370.png"/><Relationship Id="rId4" Type="http://schemas.openxmlformats.org/officeDocument/2006/relationships/image" Target="../media/image330.png"/><Relationship Id="rId9" Type="http://schemas.openxmlformats.org/officeDocument/2006/relationships/image" Target="../media/image22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0.png"/><Relationship Id="rId7" Type="http://schemas.openxmlformats.org/officeDocument/2006/relationships/image" Target="../media/image27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3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36.png"/><Relationship Id="rId5" Type="http://schemas.openxmlformats.org/officeDocument/2006/relationships/image" Target="../media/image610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2410B-6AF7-5C23-C262-97C467549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894" y="1804415"/>
            <a:ext cx="8525929" cy="92659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Advancing Tensor Data Analysis: The Generalized Multilinear Model (GMLM)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7E70AA-80C4-8182-CFB3-3F7F8063F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894" y="3718560"/>
            <a:ext cx="6876961" cy="552733"/>
          </a:xfrm>
        </p:spPr>
        <p:txBody>
          <a:bodyPr/>
          <a:lstStyle/>
          <a:p>
            <a:br>
              <a:rPr lang="en-US" b="1" i="1" dirty="0"/>
            </a:br>
            <a:r>
              <a:rPr lang="en-US" b="1" dirty="0"/>
              <a:t>Carlos Llosa, </a:t>
            </a:r>
          </a:p>
          <a:p>
            <a:r>
              <a:rPr lang="en-US" i="1" dirty="0"/>
              <a:t>Danny Dunlavy</a:t>
            </a:r>
            <a:r>
              <a:rPr lang="en-US" b="1" i="1" dirty="0"/>
              <a:t>, </a:t>
            </a:r>
            <a:r>
              <a:rPr lang="en-US" dirty="0"/>
              <a:t>Jeremy Myers, Rich Lehoucq, Tian Ma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4873B7-1324-8AB3-9E55-13DFF8C23AA3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dirty="0"/>
              <a:t>SAND2025-12497PE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3372AE-4EB0-AF36-96F8-172343BDF0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Sandia National Laboratories, USA</a:t>
            </a:r>
          </a:p>
        </p:txBody>
      </p:sp>
    </p:spTree>
    <p:extLst>
      <p:ext uri="{BB962C8B-B14F-4D97-AF65-F5344CB8AC3E}">
        <p14:creationId xmlns:p14="http://schemas.microsoft.com/office/powerpoint/2010/main" val="5639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4993BA-D879-F527-C2E9-9933AFCC13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5A819-8D5B-DEBC-7EB8-8EC8BB21E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3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5AB318-6C78-6F6F-D0B7-53B02BED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1094282"/>
            <a:ext cx="4002618" cy="4857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8D1EB8-47DA-CAC3-3794-F75F96CC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Inference Validation: Simulated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5FFFF-0E03-3FA8-7917-AA00B696B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5">
            <a:extLst>
              <a:ext uri="{FF2B5EF4-FFF2-40B4-BE49-F238E27FC236}">
                <a16:creationId xmlns:a16="http://schemas.microsoft.com/office/drawing/2014/main" id="{637B2BF1-5D50-7420-98EC-D6223D6B1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900" y="2222239"/>
            <a:ext cx="4414500" cy="2692661"/>
          </a:xfrm>
        </p:spPr>
        <p:txBody>
          <a:bodyPr>
            <a:noAutofit/>
          </a:bodyPr>
          <a:lstStyle/>
          <a:p>
            <a:r>
              <a:rPr lang="en-US" dirty="0"/>
              <a:t>4 different camelid images</a:t>
            </a:r>
          </a:p>
          <a:p>
            <a:r>
              <a:rPr lang="en-US" dirty="0"/>
              <a:t>150 noisy samples of each</a:t>
            </a:r>
          </a:p>
          <a:p>
            <a:endParaRPr lang="en-US" dirty="0"/>
          </a:p>
          <a:p>
            <a:r>
              <a:rPr lang="en-US" dirty="0"/>
              <a:t>      : 87 x 106 (</a:t>
            </a:r>
            <a:r>
              <a:rPr lang="en-US" i="1" dirty="0"/>
              <a:t>pixel height </a:t>
            </a:r>
            <a:r>
              <a:rPr lang="en-US" dirty="0"/>
              <a:t>x </a:t>
            </a:r>
            <a:r>
              <a:rPr lang="en-US" i="1" dirty="0"/>
              <a:t>width</a:t>
            </a:r>
            <a:r>
              <a:rPr lang="en-US" dirty="0"/>
              <a:t>)</a:t>
            </a:r>
          </a:p>
          <a:p>
            <a:r>
              <a:rPr lang="en-US" dirty="0"/>
              <a:t>      : 4 x 3 (</a:t>
            </a:r>
            <a:r>
              <a:rPr lang="en-US" i="1" dirty="0"/>
              <a:t>camelid</a:t>
            </a:r>
            <a:r>
              <a:rPr lang="en-US" dirty="0"/>
              <a:t> x </a:t>
            </a:r>
            <a:r>
              <a:rPr lang="en-US" i="1" dirty="0"/>
              <a:t>RGB channel</a:t>
            </a:r>
            <a:r>
              <a:rPr lang="en-US" dirty="0"/>
              <a:t>)</a:t>
            </a:r>
          </a:p>
          <a:p>
            <a:r>
              <a:rPr lang="en-US" dirty="0"/>
              <a:t>      : 4 x 3 x 87 x 106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0C40D6-B128-F256-F338-03B4AEEA7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08" y="1461138"/>
            <a:ext cx="7380251" cy="5054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12A74A-BDA3-CC1E-BC74-261BE7A5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" y="3587750"/>
            <a:ext cx="290955" cy="273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BA3030-CBD2-434B-E6B9-08F3D5A97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4044951"/>
            <a:ext cx="293370" cy="2711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6EF6A5-44AF-7615-0C5C-A961B9C05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1" y="4533900"/>
            <a:ext cx="208915" cy="240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84830-7207-7AF0-12D8-F8C71AADDFA1}"/>
              </a:ext>
            </a:extLst>
          </p:cNvPr>
          <p:cNvSpPr txBox="1"/>
          <p:nvPr/>
        </p:nvSpPr>
        <p:spPr>
          <a:xfrm>
            <a:off x="264139" y="5179606"/>
            <a:ext cx="4193561" cy="1323439"/>
          </a:xfrm>
          <a:prstGeom prst="rect">
            <a:avLst/>
          </a:prstGeom>
          <a:solidFill>
            <a:srgbClr val="00407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Can recover original images from noisy samples using GMLM with sufficiently high rank of parameter tensor.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5E7CCC-4A73-1027-C87C-C726FCFA3E70}"/>
              </a:ext>
            </a:extLst>
          </p:cNvPr>
          <p:cNvSpPr txBox="1"/>
          <p:nvPr/>
        </p:nvSpPr>
        <p:spPr>
          <a:xfrm>
            <a:off x="69850" y="1758434"/>
            <a:ext cx="428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Gaussian distribution, identity link:</a:t>
            </a:r>
          </a:p>
        </p:txBody>
      </p:sp>
    </p:spTree>
    <p:extLst>
      <p:ext uri="{BB962C8B-B14F-4D97-AF65-F5344CB8AC3E}">
        <p14:creationId xmlns:p14="http://schemas.microsoft.com/office/powerpoint/2010/main" val="10615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61B7F-E2C5-581B-6373-7097DADC1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2850D29-1891-6D2E-FE41-360075494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3" y="1104221"/>
            <a:ext cx="3897442" cy="4522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09BF57D-E853-4993-18D6-F446506B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(Prediction): Simulated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9AB9EA-41C0-3DFF-9C49-856B8336D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5">
            <a:extLst>
              <a:ext uri="{FF2B5EF4-FFF2-40B4-BE49-F238E27FC236}">
                <a16:creationId xmlns:a16="http://schemas.microsoft.com/office/drawing/2014/main" id="{F1CCE8CE-5DAC-4868-48EE-FDE431A8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900" y="2222239"/>
            <a:ext cx="4414500" cy="2692661"/>
          </a:xfrm>
        </p:spPr>
        <p:txBody>
          <a:bodyPr>
            <a:noAutofit/>
          </a:bodyPr>
          <a:lstStyle/>
          <a:p>
            <a:r>
              <a:rPr lang="en-US" dirty="0"/>
              <a:t>4 different camelid images</a:t>
            </a:r>
          </a:p>
          <a:p>
            <a:r>
              <a:rPr lang="en-US" dirty="0"/>
              <a:t>150 noisy samples of each</a:t>
            </a:r>
          </a:p>
          <a:p>
            <a:endParaRPr lang="en-US" dirty="0"/>
          </a:p>
          <a:p>
            <a:r>
              <a:rPr lang="en-US" dirty="0"/>
              <a:t>      : 87 x 106 (</a:t>
            </a:r>
            <a:r>
              <a:rPr lang="en-US" i="1" dirty="0"/>
              <a:t>pixel height </a:t>
            </a:r>
            <a:r>
              <a:rPr lang="en-US" dirty="0"/>
              <a:t>x </a:t>
            </a:r>
            <a:r>
              <a:rPr lang="en-US" i="1" dirty="0"/>
              <a:t>width</a:t>
            </a:r>
            <a:r>
              <a:rPr lang="en-US" dirty="0"/>
              <a:t>)</a:t>
            </a:r>
          </a:p>
          <a:p>
            <a:r>
              <a:rPr lang="en-US" dirty="0"/>
              <a:t>      : 4 x 1 (</a:t>
            </a:r>
            <a:r>
              <a:rPr lang="en-US" i="1" dirty="0"/>
              <a:t>camelid</a:t>
            </a:r>
            <a:r>
              <a:rPr lang="en-US" dirty="0"/>
              <a:t> x </a:t>
            </a:r>
            <a:r>
              <a:rPr lang="en-US" i="1" dirty="0"/>
              <a:t>RGB channel</a:t>
            </a:r>
            <a:r>
              <a:rPr lang="en-US" dirty="0"/>
              <a:t>)</a:t>
            </a:r>
          </a:p>
          <a:p>
            <a:r>
              <a:rPr lang="en-US" dirty="0"/>
              <a:t>      : 87 x 106 x 4 x 1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D8E5B7-7827-C2CA-894A-AE8707F616C7}"/>
              </a:ext>
            </a:extLst>
          </p:cNvPr>
          <p:cNvSpPr txBox="1"/>
          <p:nvPr/>
        </p:nvSpPr>
        <p:spPr>
          <a:xfrm>
            <a:off x="264139" y="5179606"/>
            <a:ext cx="4193561" cy="1323439"/>
          </a:xfrm>
          <a:prstGeom prst="rect">
            <a:avLst/>
          </a:prstGeom>
          <a:solidFill>
            <a:srgbClr val="00407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Can accurately predict image classifications from noisy samples using GMLM with sufficiently high rank of parameter tensor.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4FE15-3890-64DB-A0E1-EE8F72B2A44F}"/>
              </a:ext>
            </a:extLst>
          </p:cNvPr>
          <p:cNvSpPr txBox="1"/>
          <p:nvPr/>
        </p:nvSpPr>
        <p:spPr>
          <a:xfrm>
            <a:off x="69850" y="1758434"/>
            <a:ext cx="4286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Binomial distribution, logit link: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16721-685D-ACA8-924D-5A88BB87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523" y="2903287"/>
            <a:ext cx="7623477" cy="3730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42D80-B023-BC97-786C-C7F3FF3B21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03" t="76626" r="75579" b="5"/>
          <a:stretch>
            <a:fillRect/>
          </a:stretch>
        </p:blipFill>
        <p:spPr>
          <a:xfrm>
            <a:off x="10553699" y="1647910"/>
            <a:ext cx="1447801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06FCC-0149-D2D1-D3C0-C2B1385BAB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47" t="53510" r="75752" b="23623"/>
          <a:stretch>
            <a:fillRect/>
          </a:stretch>
        </p:blipFill>
        <p:spPr>
          <a:xfrm>
            <a:off x="9029699" y="1660610"/>
            <a:ext cx="1409701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1CF8C-5ABC-DED0-974F-B644DEB616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47" t="29639" r="75924" b="46992"/>
          <a:stretch>
            <a:fillRect/>
          </a:stretch>
        </p:blipFill>
        <p:spPr>
          <a:xfrm>
            <a:off x="7505699" y="1641560"/>
            <a:ext cx="1397001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7BFD7-07AA-7E29-3C20-43A835FE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47" t="7023" r="75752" b="70363"/>
          <a:stretch>
            <a:fillRect/>
          </a:stretch>
        </p:blipFill>
        <p:spPr>
          <a:xfrm>
            <a:off x="5962649" y="1660608"/>
            <a:ext cx="1435101" cy="1163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6200D-BA2D-2D12-E813-D26E2CAFC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" y="3587750"/>
            <a:ext cx="290955" cy="273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126277-6D14-4671-0528-F22B5D007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4044951"/>
            <a:ext cx="293370" cy="271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BAC7FC-E913-A6AC-3E1C-8B3270777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1" y="4533900"/>
            <a:ext cx="208915" cy="2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5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23461D4-5471-309A-C95F-CD95D4B58790}"/>
              </a:ext>
            </a:extLst>
          </p:cNvPr>
          <p:cNvSpPr txBox="1"/>
          <p:nvPr/>
        </p:nvSpPr>
        <p:spPr>
          <a:xfrm>
            <a:off x="282926" y="1162571"/>
            <a:ext cx="7032274" cy="4996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495" indent="-306495">
              <a:lnSpc>
                <a:spcPts val="35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Element-wise regression </a:t>
            </a:r>
            <a:r>
              <a:rPr lang="en-US" sz="2400" dirty="0"/>
              <a:t>(ML-EM) [1]:</a:t>
            </a:r>
          </a:p>
          <a:p>
            <a:pPr marL="306495" indent="-306495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lnSpc>
                <a:spcPts val="3500"/>
              </a:lnSpc>
            </a:pPr>
            <a:endParaRPr lang="en-US" sz="2400" dirty="0"/>
          </a:p>
          <a:p>
            <a:pPr marL="306495" indent="-306495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Ill-posed without constraints [2]</a:t>
            </a:r>
          </a:p>
          <a:p>
            <a:pPr marL="306495" indent="-306495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06495" indent="-306495">
              <a:lnSpc>
                <a:spcPts val="35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NEW: </a:t>
            </a:r>
            <a:r>
              <a:rPr lang="en-US" sz="2400" b="1" dirty="0">
                <a:solidFill>
                  <a:srgbClr val="0070C0"/>
                </a:solidFill>
              </a:rPr>
              <a:t>Poisson-response </a:t>
            </a: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Tensor-on-tensor regression</a:t>
            </a:r>
            <a:r>
              <a:rPr lang="en-US" sz="2400" b="1" dirty="0">
                <a:solidFill>
                  <a:srgbClr val="0070C0"/>
                </a:solidFill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(</a:t>
            </a:r>
            <a:r>
              <a:rPr lang="en-US" sz="2400" dirty="0" err="1">
                <a:sym typeface="Wingdings" pitchFamily="2" charset="2"/>
              </a:rPr>
              <a:t>PToTR</a:t>
            </a:r>
            <a:r>
              <a:rPr lang="en-US" sz="2400" dirty="0">
                <a:sym typeface="Wingdings" pitchFamily="2" charset="2"/>
              </a:rPr>
              <a:t>):</a:t>
            </a:r>
          </a:p>
          <a:p>
            <a:pPr marL="306495" indent="-306495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06495" indent="-306495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06495" indent="-306495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Recovers full image and is well-posed </a:t>
            </a:r>
            <a:br>
              <a:rPr lang="en-US" sz="2400" dirty="0"/>
            </a:br>
            <a:r>
              <a:rPr lang="en-US" sz="2400" dirty="0"/>
              <a:t>due to use of low-rank model for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69FA9-7AB1-05F7-48CE-DAB43260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positron emission tomography Image reconstruction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0D67B-8292-E5F7-CE62-0138F399C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2FF421-78F0-BADF-8936-AB83E250FF99}"/>
              </a:ext>
            </a:extLst>
          </p:cNvPr>
          <p:cNvGrpSpPr/>
          <p:nvPr/>
        </p:nvGrpSpPr>
        <p:grpSpPr>
          <a:xfrm>
            <a:off x="6869329" y="2187876"/>
            <a:ext cx="5251234" cy="1382033"/>
            <a:chOff x="3408453" y="2984064"/>
            <a:chExt cx="4895679" cy="12884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BFAC08-7A6C-3C06-FBB2-B1F1BA264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1423" y="2984064"/>
              <a:ext cx="3710601" cy="487779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776729B-8954-FBC5-1F2F-D69823AB5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52" y="3376560"/>
              <a:ext cx="0" cy="255852"/>
            </a:xfrm>
            <a:prstGeom prst="straightConnector1">
              <a:avLst/>
            </a:prstGeom>
            <a:ln w="57150">
              <a:solidFill>
                <a:srgbClr val="00AD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F74FFB-9E30-0C0C-3D4F-F6B3CE819F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6521" y="3448351"/>
              <a:ext cx="0" cy="333160"/>
            </a:xfrm>
            <a:prstGeom prst="straightConnector1">
              <a:avLst/>
            </a:prstGeom>
            <a:ln w="57150">
              <a:solidFill>
                <a:srgbClr val="00AD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5009C1-9907-528B-F392-51B6FDE2C0D9}"/>
                </a:ext>
              </a:extLst>
            </p:cNvPr>
            <p:cNvSpPr txBox="1"/>
            <p:nvPr/>
          </p:nvSpPr>
          <p:spPr>
            <a:xfrm>
              <a:off x="3408453" y="3632412"/>
              <a:ext cx="2307140" cy="64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931" dirty="0"/>
                <a:t>Observed sinogram</a:t>
              </a:r>
            </a:p>
            <a:p>
              <a:pPr algn="ctr"/>
              <a:r>
                <a:rPr lang="en-US" sz="1931" dirty="0"/>
                <a:t>containing counts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9BE60E-7283-C645-16D9-3D24BCEBCF3F}"/>
                </a:ext>
              </a:extLst>
            </p:cNvPr>
            <p:cNvSpPr txBox="1"/>
            <p:nvPr/>
          </p:nvSpPr>
          <p:spPr>
            <a:xfrm>
              <a:off x="5848790" y="3800818"/>
              <a:ext cx="2455342" cy="36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931" dirty="0"/>
                <a:t>Image to reconstruct</a:t>
              </a:r>
            </a:p>
          </p:txBody>
        </p: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6D74805D-A203-50F4-EBA6-C67DB5E4DE75}"/>
              </a:ext>
            </a:extLst>
          </p:cNvPr>
          <p:cNvSpPr/>
          <p:nvPr/>
        </p:nvSpPr>
        <p:spPr>
          <a:xfrm rot="5400000">
            <a:off x="10528376" y="1493043"/>
            <a:ext cx="315066" cy="1000284"/>
          </a:xfrm>
          <a:prstGeom prst="leftBrace">
            <a:avLst>
              <a:gd name="adj1" fmla="val 59136"/>
              <a:gd name="adj2" fmla="val 50000"/>
            </a:avLst>
          </a:prstGeom>
          <a:ln w="38100">
            <a:solidFill>
              <a:srgbClr val="00A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3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C63B36-E366-0507-8BCB-72020BBC3234}"/>
                  </a:ext>
                </a:extLst>
              </p:cNvPr>
              <p:cNvSpPr txBox="1"/>
              <p:nvPr/>
            </p:nvSpPr>
            <p:spPr>
              <a:xfrm>
                <a:off x="9334501" y="1416438"/>
                <a:ext cx="2693392" cy="389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931" dirty="0"/>
                  <a:t>Radon transform of </a:t>
                </a:r>
                <a14:m>
                  <m:oMath xmlns:m="http://schemas.openxmlformats.org/officeDocument/2006/math">
                    <m:r>
                      <a:rPr lang="en-US" sz="1931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931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C63B36-E366-0507-8BCB-72020BBC3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1" y="1416438"/>
                <a:ext cx="2693392" cy="389466"/>
              </a:xfrm>
              <a:prstGeom prst="rect">
                <a:avLst/>
              </a:prstGeom>
              <a:blipFill>
                <a:blip r:embed="rId3"/>
                <a:stretch>
                  <a:fillRect l="-935" t="-937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631C47-98F6-561E-7FB2-681328C3A6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69" t="12356"/>
          <a:stretch/>
        </p:blipFill>
        <p:spPr>
          <a:xfrm>
            <a:off x="9446634" y="3869289"/>
            <a:ext cx="2390719" cy="2367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0232D5-E45B-6290-8CED-7D6744001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43" t="12356" r="52940"/>
          <a:stretch/>
        </p:blipFill>
        <p:spPr>
          <a:xfrm>
            <a:off x="9047427" y="3869289"/>
            <a:ext cx="454270" cy="2367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55D90B-E6CC-ADC4-80C2-E996DA15D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7" t="12356" r="69527"/>
          <a:stretch/>
        </p:blipFill>
        <p:spPr>
          <a:xfrm>
            <a:off x="7632998" y="3955010"/>
            <a:ext cx="1414430" cy="236703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19951-0E95-004B-165B-EBAAF778C0B8}"/>
              </a:ext>
            </a:extLst>
          </p:cNvPr>
          <p:cNvCxnSpPr>
            <a:cxnSpLocks/>
          </p:cNvCxnSpPr>
          <p:nvPr/>
        </p:nvCxnSpPr>
        <p:spPr>
          <a:xfrm flipV="1">
            <a:off x="8344033" y="3508407"/>
            <a:ext cx="0" cy="312387"/>
          </a:xfrm>
          <a:prstGeom prst="straightConnector1">
            <a:avLst/>
          </a:prstGeom>
          <a:ln w="57150">
            <a:solidFill>
              <a:srgbClr val="00AD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77614C-B9C2-9228-2173-D18DBB267C65}"/>
              </a:ext>
            </a:extLst>
          </p:cNvPr>
          <p:cNvCxnSpPr>
            <a:cxnSpLocks/>
          </p:cNvCxnSpPr>
          <p:nvPr/>
        </p:nvCxnSpPr>
        <p:spPr>
          <a:xfrm flipV="1">
            <a:off x="10614698" y="3474501"/>
            <a:ext cx="0" cy="312387"/>
          </a:xfrm>
          <a:prstGeom prst="straightConnector1">
            <a:avLst/>
          </a:prstGeom>
          <a:ln w="57150">
            <a:solidFill>
              <a:srgbClr val="00AD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6DF0EA-690A-3556-33B1-202BAC920640}"/>
              </a:ext>
            </a:extLst>
          </p:cNvPr>
          <p:cNvSpPr txBox="1"/>
          <p:nvPr/>
        </p:nvSpPr>
        <p:spPr>
          <a:xfrm>
            <a:off x="3814915" y="6431111"/>
            <a:ext cx="45621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7C8EA0"/>
                </a:solidFill>
              </a:rPr>
              <a:t>[1] Shepp &amp; Vardi (1982); [2] Snyder, Miller, Thomas &amp; Politte (1987)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E3DED-1F69-CC78-EFFB-41E7DD11D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724" y="5705054"/>
            <a:ext cx="247076" cy="2838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7C03A3-D312-5594-82D5-3C5100E05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20" y="4583124"/>
            <a:ext cx="4876673" cy="4357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C3365F3-8DAE-EF67-FD50-AFC2B17E7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20" y="1839140"/>
            <a:ext cx="4894580" cy="43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508C-CF0D-0EEC-1463-8E54CD53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positron emission tomography reconstruction</a:t>
            </a:r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9B39B9E7-8139-9FBC-2477-F9013604A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914400"/>
            <a:ext cx="11239500" cy="5361103"/>
          </a:xfrm>
        </p:spPr>
        <p:txBody>
          <a:bodyPr/>
          <a:lstStyle/>
          <a:p>
            <a:r>
              <a:rPr lang="en-US" dirty="0"/>
              <a:t>4-way tensor data: four MRI measurements on the same subject and scanner</a:t>
            </a:r>
          </a:p>
          <a:p>
            <a:r>
              <a:rPr lang="en-US" dirty="0"/>
              <a:t>256 x 256 matrix slices → 256 x 1024 sinograms</a:t>
            </a:r>
          </a:p>
          <a:p>
            <a:r>
              <a:rPr lang="en-US" dirty="0"/>
              <a:t>Parameters: ML-EM (no low-rank): </a:t>
            </a:r>
            <a:r>
              <a:rPr lang="en-US" b="1" dirty="0">
                <a:solidFill>
                  <a:srgbClr val="FF0000"/>
                </a:solidFill>
              </a:rPr>
              <a:t>~ 63 million</a:t>
            </a:r>
            <a:r>
              <a:rPr lang="en-US" dirty="0"/>
              <a:t>; GMLM: </a:t>
            </a:r>
            <a:r>
              <a:rPr lang="en-US" b="1" dirty="0">
                <a:solidFill>
                  <a:srgbClr val="0432FF"/>
                </a:solidFill>
              </a:rPr>
              <a:t>~ 63 thousand </a:t>
            </a:r>
            <a:r>
              <a:rPr lang="en-US" dirty="0"/>
              <a:t>(rank-84)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B32BE-1B10-C554-18D5-7DC2EA067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</p:spPr>
        <p:txBody>
          <a:bodyPr/>
          <a:lstStyle/>
          <a:p>
            <a:fld id="{6FB6B91F-BB11-E946-B7F6-1372EDB8DEC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88E9933-82F7-B8BD-E4EE-E9E045ADB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8"/>
          <a:stretch/>
        </p:blipFill>
        <p:spPr>
          <a:xfrm>
            <a:off x="7293166" y="2201396"/>
            <a:ext cx="4108258" cy="434227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3E43DC-9E53-5613-405A-38DA351FA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20"/>
          <a:stretch>
            <a:fillRect/>
          </a:stretch>
        </p:blipFill>
        <p:spPr>
          <a:xfrm>
            <a:off x="626475" y="2400299"/>
            <a:ext cx="5660026" cy="429035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B40704F-2317-6DD0-9FA9-1EEEDB6BC5C2}"/>
              </a:ext>
            </a:extLst>
          </p:cNvPr>
          <p:cNvSpPr txBox="1"/>
          <p:nvPr/>
        </p:nvSpPr>
        <p:spPr>
          <a:xfrm>
            <a:off x="9761894" y="970214"/>
            <a:ext cx="15452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7C8EA0"/>
                </a:solidFill>
              </a:rPr>
              <a:t>Hawco, et al. (2022)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3437" y="5835656"/>
            <a:ext cx="105349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GMLM(5)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97873" y="5835656"/>
            <a:ext cx="116730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GMLM(84)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47657" y="6205121"/>
            <a:ext cx="105349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GMLM(2)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23437" y="6205121"/>
            <a:ext cx="116730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GMLM(21)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15098" y="6205121"/>
            <a:ext cx="1281120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GMLM(336)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6583047" y="4456711"/>
            <a:ext cx="116730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GMLM(84)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6535857" y="5736750"/>
            <a:ext cx="1281120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GMLM(336)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6743346" y="3215746"/>
            <a:ext cx="84670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ML-EM</a:t>
            </a:r>
          </a:p>
        </p:txBody>
      </p:sp>
    </p:spTree>
    <p:extLst>
      <p:ext uri="{BB962C8B-B14F-4D97-AF65-F5344CB8AC3E}">
        <p14:creationId xmlns:p14="http://schemas.microsoft.com/office/powerpoint/2010/main" val="185891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E3CC6-A290-6CFA-DC36-FB5CDF46C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3F5068-1E1D-2B80-E55C-48D833C1C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GMLM:</a:t>
            </a:r>
            <a:br>
              <a:rPr lang="en-US" dirty="0"/>
            </a:br>
            <a:r>
              <a:rPr lang="en-US" dirty="0"/>
              <a:t>Generalized</a:t>
            </a:r>
            <a:br>
              <a:rPr lang="en-US" dirty="0"/>
            </a:br>
            <a:r>
              <a:rPr lang="en-US" dirty="0"/>
              <a:t>Multilinear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77FA5-CD53-F549-1CEB-87B15D5EF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D5A50-4908-8731-95D0-E5F119A472B9}"/>
              </a:ext>
            </a:extLst>
          </p:cNvPr>
          <p:cNvSpPr txBox="1"/>
          <p:nvPr/>
        </p:nvSpPr>
        <p:spPr>
          <a:xfrm>
            <a:off x="228600" y="5857876"/>
            <a:ext cx="2885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2400" dirty="0"/>
              <a:t>Carlos Llosa</a:t>
            </a:r>
            <a:br>
              <a:rPr lang="en-US" sz="2400" dirty="0"/>
            </a:br>
            <a:r>
              <a:rPr lang="en-US" sz="2400" dirty="0"/>
              <a:t>cjllosa@sandia.gov</a:t>
            </a:r>
          </a:p>
        </p:txBody>
      </p:sp>
    </p:spTree>
    <p:extLst>
      <p:ext uri="{BB962C8B-B14F-4D97-AF65-F5344CB8AC3E}">
        <p14:creationId xmlns:p14="http://schemas.microsoft.com/office/powerpoint/2010/main" val="316255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B2A0-40CA-8B6A-D1B2-36CC2DC8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743EE-A643-85A0-70B1-9900FD8E1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EADE7-A835-5E69-EC34-2A267C9A6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89" y="1122088"/>
            <a:ext cx="6595412" cy="4850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0757EE-63A1-4F9E-9CC5-7A26CB15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330" y="6008949"/>
            <a:ext cx="281940" cy="251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28C47-37F2-7C4E-C13C-7F2EC49B2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79" y="3130550"/>
            <a:ext cx="259080" cy="35814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3E9C40B-14CA-5C91-E102-2FE884BD353C}"/>
              </a:ext>
            </a:extLst>
          </p:cNvPr>
          <p:cNvGrpSpPr/>
          <p:nvPr/>
        </p:nvGrpSpPr>
        <p:grpSpPr>
          <a:xfrm>
            <a:off x="1933455" y="2398290"/>
            <a:ext cx="1717073" cy="1517985"/>
            <a:chOff x="1933455" y="2398290"/>
            <a:chExt cx="1717073" cy="151798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F04A92-98A8-0095-67B5-D430135C06B1}"/>
                </a:ext>
              </a:extLst>
            </p:cNvPr>
            <p:cNvSpPr/>
            <p:nvPr/>
          </p:nvSpPr>
          <p:spPr>
            <a:xfrm>
              <a:off x="3098615" y="3397340"/>
              <a:ext cx="551913" cy="518935"/>
            </a:xfrm>
            <a:prstGeom prst="ellipse">
              <a:avLst/>
            </a:prstGeom>
            <a:noFill/>
            <a:ln w="38100">
              <a:solidFill>
                <a:srgbClr val="5A8B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DBDAA-7C76-315E-7953-CA33CBD0E57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2847373" y="3078866"/>
              <a:ext cx="332068" cy="394470"/>
            </a:xfrm>
            <a:prstGeom prst="straightConnector1">
              <a:avLst/>
            </a:prstGeom>
            <a:ln w="38100">
              <a:solidFill>
                <a:srgbClr val="5A8B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4E91A4C-4808-3D81-8DB0-322A20D0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3455" y="2398290"/>
              <a:ext cx="1508760" cy="55626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FC60E5-DF5A-448B-C91C-05C6D319B9D8}"/>
              </a:ext>
            </a:extLst>
          </p:cNvPr>
          <p:cNvGrpSpPr/>
          <p:nvPr/>
        </p:nvGrpSpPr>
        <p:grpSpPr>
          <a:xfrm>
            <a:off x="7565812" y="1894004"/>
            <a:ext cx="4205642" cy="1196406"/>
            <a:chOff x="7565812" y="1894004"/>
            <a:chExt cx="4205642" cy="11964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8136C3-FE49-42C9-9F08-B2D38B1CC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2279" y="2579870"/>
              <a:ext cx="3032760" cy="51054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5895ED-996A-B9B1-8612-C811D5FC07F7}"/>
                </a:ext>
              </a:extLst>
            </p:cNvPr>
            <p:cNvSpPr txBox="1"/>
            <p:nvPr/>
          </p:nvSpPr>
          <p:spPr>
            <a:xfrm>
              <a:off x="7565812" y="1894004"/>
              <a:ext cx="420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2143C"/>
                  </a:solidFill>
                </a:rPr>
                <a:t>Simple linear regression: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6F9C0A-458A-4D07-BFFD-05E06ADCB17E}"/>
              </a:ext>
            </a:extLst>
          </p:cNvPr>
          <p:cNvGrpSpPr/>
          <p:nvPr/>
        </p:nvGrpSpPr>
        <p:grpSpPr>
          <a:xfrm>
            <a:off x="7567741" y="3944652"/>
            <a:ext cx="4205642" cy="1185795"/>
            <a:chOff x="7567741" y="3944652"/>
            <a:chExt cx="4205642" cy="118579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74F5F5F-B262-5105-5936-85C89E1CB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3517" y="4505607"/>
              <a:ext cx="3436620" cy="6248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9378BF-59C0-2BAC-11C2-21620BFB99AB}"/>
                </a:ext>
              </a:extLst>
            </p:cNvPr>
            <p:cNvSpPr txBox="1"/>
            <p:nvPr/>
          </p:nvSpPr>
          <p:spPr>
            <a:xfrm>
              <a:off x="7567741" y="3944652"/>
              <a:ext cx="4205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2143C"/>
                  </a:solidFill>
                </a:rPr>
                <a:t>Multiple linear regression: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B5D3C7-B52D-8FA6-86B3-0D7636696C69}"/>
              </a:ext>
            </a:extLst>
          </p:cNvPr>
          <p:cNvSpPr txBox="1"/>
          <p:nvPr/>
        </p:nvSpPr>
        <p:spPr>
          <a:xfrm>
            <a:off x="7698418" y="5824283"/>
            <a:ext cx="154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responses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FBAC6C-3D0B-FBF5-0113-0A9CEEEDA38B}"/>
              </a:ext>
            </a:extLst>
          </p:cNvPr>
          <p:cNvSpPr txBox="1"/>
          <p:nvPr/>
        </p:nvSpPr>
        <p:spPr>
          <a:xfrm>
            <a:off x="9982956" y="5832297"/>
            <a:ext cx="154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covariates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0AB8E3-27B8-1658-9153-691EDBE9FEC4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314267" y="5283200"/>
            <a:ext cx="157742" cy="54108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C9C1B5-58FC-B26E-F013-4176B5400F4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0397067" y="5283200"/>
            <a:ext cx="359480" cy="54909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59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AE62-1A79-0E56-58FE-A644EADC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Tensor-ON-Tensor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40A80-DC4D-63D9-FD05-B332D493A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D638BE-3947-39DF-5C22-7D72887E8275}"/>
              </a:ext>
            </a:extLst>
          </p:cNvPr>
          <p:cNvGrpSpPr/>
          <p:nvPr/>
        </p:nvGrpSpPr>
        <p:grpSpPr>
          <a:xfrm>
            <a:off x="2754303" y="1088361"/>
            <a:ext cx="6435995" cy="918305"/>
            <a:chOff x="314325" y="4371653"/>
            <a:chExt cx="4820204" cy="6877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8BF419-C3B1-F1DD-649A-FDCCF80F09DA}"/>
                </a:ext>
              </a:extLst>
            </p:cNvPr>
            <p:cNvSpPr/>
            <p:nvPr/>
          </p:nvSpPr>
          <p:spPr>
            <a:xfrm>
              <a:off x="314325" y="4371653"/>
              <a:ext cx="4820204" cy="6877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31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028EC7-9CF5-1317-ED71-F9A46FEC0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903" y="4400761"/>
              <a:ext cx="4721649" cy="64082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FBBCDA-2A12-2210-7C37-78DC0CD326E0}"/>
              </a:ext>
            </a:extLst>
          </p:cNvPr>
          <p:cNvGrpSpPr/>
          <p:nvPr/>
        </p:nvGrpSpPr>
        <p:grpSpPr>
          <a:xfrm>
            <a:off x="2946659" y="2409870"/>
            <a:ext cx="7389538" cy="588324"/>
            <a:chOff x="2529966" y="2351995"/>
            <a:chExt cx="7389538" cy="58832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B1973C0-321F-D00A-55EA-29B126B16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8835" y="2351995"/>
              <a:ext cx="3900669" cy="5883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B0FFA1-3243-4D34-ACA5-15E8F006456E}"/>
                </a:ext>
              </a:extLst>
            </p:cNvPr>
            <p:cNvSpPr txBox="1"/>
            <p:nvPr/>
          </p:nvSpPr>
          <p:spPr>
            <a:xfrm>
              <a:off x="2529966" y="2415325"/>
              <a:ext cx="300273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FF0000"/>
                  </a:solidFill>
                </a:rPr>
                <a:t>Linear regression: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0098DF-7762-01BC-DF48-54ED8DEC8176}"/>
              </a:ext>
            </a:extLst>
          </p:cNvPr>
          <p:cNvGrpSpPr/>
          <p:nvPr/>
        </p:nvGrpSpPr>
        <p:grpSpPr>
          <a:xfrm>
            <a:off x="2988856" y="3415842"/>
            <a:ext cx="7350517" cy="584073"/>
            <a:chOff x="2572163" y="3405289"/>
            <a:chExt cx="7350517" cy="58407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F32E0A5-34BE-9D3D-F7BD-CF92605C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8192" y="3405289"/>
              <a:ext cx="3904488" cy="5840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A432CE-9218-8E06-FB56-C46011A47AD8}"/>
                </a:ext>
              </a:extLst>
            </p:cNvPr>
            <p:cNvSpPr txBox="1"/>
            <p:nvPr/>
          </p:nvSpPr>
          <p:spPr>
            <a:xfrm>
              <a:off x="2572163" y="3466493"/>
              <a:ext cx="29605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FF0000"/>
                  </a:solidFill>
                </a:rPr>
                <a:t>Tensor regression: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FB1859-F4A1-FC14-FC96-A299B738C2D1}"/>
              </a:ext>
            </a:extLst>
          </p:cNvPr>
          <p:cNvGrpSpPr/>
          <p:nvPr/>
        </p:nvGrpSpPr>
        <p:grpSpPr>
          <a:xfrm>
            <a:off x="1076962" y="4417563"/>
            <a:ext cx="9353305" cy="584073"/>
            <a:chOff x="660269" y="4400711"/>
            <a:chExt cx="9353305" cy="58407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443AAD7-6F5F-FCAB-0E3C-63A852B7D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9066" y="4400711"/>
              <a:ext cx="4064508" cy="5840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ABEBBE-1904-E97D-0EDC-F849931273F7}"/>
                </a:ext>
              </a:extLst>
            </p:cNvPr>
            <p:cNvSpPr txBox="1"/>
            <p:nvPr/>
          </p:nvSpPr>
          <p:spPr>
            <a:xfrm>
              <a:off x="660269" y="4461915"/>
              <a:ext cx="48724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12B9F2"/>
                  </a:solidFill>
                </a:rPr>
                <a:t>Multivariate linear regression: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DA0542-D581-A54A-3D25-072C8E7A04CB}"/>
              </a:ext>
            </a:extLst>
          </p:cNvPr>
          <p:cNvGrpSpPr/>
          <p:nvPr/>
        </p:nvGrpSpPr>
        <p:grpSpPr>
          <a:xfrm>
            <a:off x="277797" y="5419285"/>
            <a:ext cx="10130973" cy="584073"/>
            <a:chOff x="-138896" y="5361410"/>
            <a:chExt cx="10130973" cy="58407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800A24E-C6DA-254E-659E-01DCA76BF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9568" y="5361410"/>
              <a:ext cx="4072509" cy="58407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A8E539-3245-0D93-6FE7-DC55D795AFE7}"/>
                </a:ext>
              </a:extLst>
            </p:cNvPr>
            <p:cNvSpPr txBox="1"/>
            <p:nvPr/>
          </p:nvSpPr>
          <p:spPr>
            <a:xfrm>
              <a:off x="-138896" y="5422614"/>
              <a:ext cx="56715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12B9F2"/>
                  </a:solidFill>
                </a:rPr>
                <a:t>Tensor-on-Tensor regression (</a:t>
              </a:r>
              <a:r>
                <a:rPr lang="en-US" sz="2400" b="1" dirty="0" err="1">
                  <a:solidFill>
                    <a:srgbClr val="12B9F2"/>
                  </a:solidFill>
                </a:rPr>
                <a:t>ToTR</a:t>
              </a:r>
              <a:r>
                <a:rPr lang="en-US" sz="2400" b="1" dirty="0">
                  <a:solidFill>
                    <a:srgbClr val="12B9F2"/>
                  </a:solidFill>
                </a:rPr>
                <a:t>):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B0B459-C7E2-4068-4463-1ED9A34E9950}"/>
              </a:ext>
            </a:extLst>
          </p:cNvPr>
          <p:cNvSpPr txBox="1"/>
          <p:nvPr/>
        </p:nvSpPr>
        <p:spPr>
          <a:xfrm>
            <a:off x="354475" y="6383179"/>
            <a:ext cx="26260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7C8EA0"/>
                </a:solidFill>
              </a:rPr>
              <a:t>Lock (2018); </a:t>
            </a:r>
            <a:r>
              <a:rPr lang="en-US" sz="1000" i="1" dirty="0" err="1">
                <a:solidFill>
                  <a:srgbClr val="7C8EA0"/>
                </a:solidFill>
              </a:rPr>
              <a:t>Llosa</a:t>
            </a:r>
            <a:r>
              <a:rPr lang="en-US" sz="1000" i="1" dirty="0">
                <a:solidFill>
                  <a:srgbClr val="7C8EA0"/>
                </a:solidFill>
              </a:rPr>
              <a:t> &amp; Maitra (2022)</a:t>
            </a:r>
          </a:p>
        </p:txBody>
      </p:sp>
    </p:spTree>
    <p:extLst>
      <p:ext uri="{BB962C8B-B14F-4D97-AF65-F5344CB8AC3E}">
        <p14:creationId xmlns:p14="http://schemas.microsoft.com/office/powerpoint/2010/main" val="34747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D2B6-6BE9-F92B-97F0-64215B91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TOTR: How Much Data Do We Need to Fit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747AE-ABE3-15BB-26FD-CE8C922D4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4D99FD-83AE-3D47-3A68-3047122D5E37}"/>
              </a:ext>
            </a:extLst>
          </p:cNvPr>
          <p:cNvGrpSpPr/>
          <p:nvPr/>
        </p:nvGrpSpPr>
        <p:grpSpPr>
          <a:xfrm>
            <a:off x="5801061" y="914400"/>
            <a:ext cx="4997506" cy="2406632"/>
            <a:chOff x="5801061" y="914400"/>
            <a:chExt cx="4997506" cy="2406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99A1E-4B87-24F8-4048-8220725A1242}"/>
                    </a:ext>
                  </a:extLst>
                </p:cNvPr>
                <p:cNvSpPr txBox="1"/>
                <p:nvPr/>
              </p:nvSpPr>
              <p:spPr>
                <a:xfrm>
                  <a:off x="5801061" y="914400"/>
                  <a:ext cx="1800534" cy="3894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931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0F99A1E-4B87-24F8-4048-8220725A1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061" y="914400"/>
                  <a:ext cx="1800534" cy="38946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1CB0C3B-BCD7-E955-9E0A-E50260CDBA00}"/>
                    </a:ext>
                  </a:extLst>
                </p:cNvPr>
                <p:cNvSpPr txBox="1"/>
                <p:nvPr/>
              </p:nvSpPr>
              <p:spPr>
                <a:xfrm>
                  <a:off x="7381676" y="918991"/>
                  <a:ext cx="1923725" cy="410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oMath>
                    </m:oMathPara>
                  </a14:m>
                  <a:endParaRPr lang="en-US" sz="193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1CB0C3B-BCD7-E955-9E0A-E50260CDBA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1676" y="918991"/>
                  <a:ext cx="1923725" cy="410305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9EFF95C-0D88-D1CF-8C3A-EF7E0A20B817}"/>
                    </a:ext>
                  </a:extLst>
                </p:cNvPr>
                <p:cNvSpPr txBox="1"/>
                <p:nvPr/>
              </p:nvSpPr>
              <p:spPr>
                <a:xfrm>
                  <a:off x="7246928" y="2910727"/>
                  <a:ext cx="3551639" cy="410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93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9EFF95C-0D88-D1CF-8C3A-EF7E0A20B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928" y="2910727"/>
                  <a:ext cx="3551639" cy="410305"/>
                </a:xfrm>
                <a:prstGeom prst="rect">
                  <a:avLst/>
                </a:prstGeom>
                <a:blipFill>
                  <a:blip r:embed="rId4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297FFA4-4FE4-60CF-41B5-AA34EB9009B7}"/>
                </a:ext>
              </a:extLst>
            </p:cNvPr>
            <p:cNvCxnSpPr>
              <a:cxnSpLocks/>
            </p:cNvCxnSpPr>
            <p:nvPr/>
          </p:nvCxnSpPr>
          <p:spPr>
            <a:xfrm>
              <a:off x="9008136" y="2357354"/>
              <a:ext cx="0" cy="5066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F30AEB-2686-1DE9-D43F-DB4C934925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7316" y="1282691"/>
              <a:ext cx="0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73A2BF-0706-FECB-D030-03B6F1107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753" y="1303866"/>
              <a:ext cx="0" cy="4070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17D8D-8E3D-9081-D8D3-F7FDE219F688}"/>
              </a:ext>
            </a:extLst>
          </p:cNvPr>
          <p:cNvGrpSpPr/>
          <p:nvPr/>
        </p:nvGrpSpPr>
        <p:grpSpPr>
          <a:xfrm>
            <a:off x="451417" y="1782735"/>
            <a:ext cx="10130973" cy="584073"/>
            <a:chOff x="-138896" y="5361410"/>
            <a:chExt cx="10130973" cy="5840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D2F06D-E6F2-3BFA-BE1B-D17B07F4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9568" y="5361410"/>
              <a:ext cx="4072509" cy="5840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D1F2F1-97F1-694E-1025-3CFFDC5DE5DE}"/>
                </a:ext>
              </a:extLst>
            </p:cNvPr>
            <p:cNvSpPr txBox="1"/>
            <p:nvPr/>
          </p:nvSpPr>
          <p:spPr>
            <a:xfrm>
              <a:off x="-138896" y="5422614"/>
              <a:ext cx="56715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0070C0"/>
                  </a:solidFill>
                </a:rPr>
                <a:t>Tensor-on-Tensor regression (</a:t>
              </a:r>
              <a:r>
                <a:rPr lang="en-US" sz="2400" b="1" dirty="0" err="1">
                  <a:solidFill>
                    <a:srgbClr val="0070C0"/>
                  </a:solidFill>
                </a:rPr>
                <a:t>ToTR</a:t>
              </a:r>
              <a:r>
                <a:rPr lang="en-US" sz="2400" b="1" dirty="0">
                  <a:solidFill>
                    <a:srgbClr val="0070C0"/>
                  </a:solidFill>
                </a:rPr>
                <a:t>):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0A41CE-B3E1-E655-D3CD-EB0D70CA02FA}"/>
              </a:ext>
            </a:extLst>
          </p:cNvPr>
          <p:cNvCxnSpPr/>
          <p:nvPr/>
        </p:nvCxnSpPr>
        <p:spPr>
          <a:xfrm>
            <a:off x="342900" y="3475300"/>
            <a:ext cx="11353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32CE503-0C7F-B854-A5FF-0FBCB4398256}"/>
              </a:ext>
            </a:extLst>
          </p:cNvPr>
          <p:cNvSpPr txBox="1"/>
          <p:nvPr/>
        </p:nvSpPr>
        <p:spPr>
          <a:xfrm>
            <a:off x="1579160" y="4118281"/>
            <a:ext cx="2136313" cy="389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31" dirty="0"/>
              <a:t>Rank-1 tensor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93C495D-E4CA-4831-F05E-FA8BD40DAB91}"/>
              </a:ext>
            </a:extLst>
          </p:cNvPr>
          <p:cNvGrpSpPr/>
          <p:nvPr/>
        </p:nvGrpSpPr>
        <p:grpSpPr>
          <a:xfrm>
            <a:off x="1992994" y="6053328"/>
            <a:ext cx="3667025" cy="706267"/>
            <a:chOff x="1992994" y="6053328"/>
            <a:chExt cx="3667025" cy="706267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62CF68A0-EFD2-9ED1-572D-64F3BAAB6FBB}"/>
                </a:ext>
              </a:extLst>
            </p:cNvPr>
            <p:cNvSpPr/>
            <p:nvPr/>
          </p:nvSpPr>
          <p:spPr>
            <a:xfrm rot="5400000">
              <a:off x="3710642" y="4335680"/>
              <a:ext cx="231729" cy="3667025"/>
            </a:xfrm>
            <a:prstGeom prst="rightBrac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3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AA53F0-7D19-DBCA-747A-73FE89F5315F}"/>
                    </a:ext>
                  </a:extLst>
                </p:cNvPr>
                <p:cNvSpPr txBox="1"/>
                <p:nvPr/>
              </p:nvSpPr>
              <p:spPr>
                <a:xfrm>
                  <a:off x="2578080" y="6370129"/>
                  <a:ext cx="2491630" cy="3894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931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r>
                    <a:rPr lang="en-US" sz="1931" dirty="0"/>
                    <a:t> summands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DAA53F0-7D19-DBCA-747A-73FE89F53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080" y="6370129"/>
                  <a:ext cx="2491630" cy="389466"/>
                </a:xfrm>
                <a:prstGeom prst="rect">
                  <a:avLst/>
                </a:prstGeom>
                <a:blipFill>
                  <a:blip r:embed="rId6"/>
                  <a:stretch>
                    <a:fillRect t="-6250" b="-218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Title 10">
            <a:extLst>
              <a:ext uri="{FF2B5EF4-FFF2-40B4-BE49-F238E27FC236}">
                <a16:creationId xmlns:a16="http://schemas.microsoft.com/office/drawing/2014/main" id="{0B18F5CD-D0D7-2F1E-DA3D-6F72C28E1642}"/>
              </a:ext>
            </a:extLst>
          </p:cNvPr>
          <p:cNvSpPr txBox="1">
            <a:spLocks/>
          </p:cNvSpPr>
          <p:nvPr/>
        </p:nvSpPr>
        <p:spPr>
          <a:xfrm>
            <a:off x="255807" y="3556516"/>
            <a:ext cx="6596407" cy="611638"/>
          </a:xfrm>
          <a:prstGeom prst="rect">
            <a:avLst/>
          </a:prstGeom>
        </p:spPr>
        <p:txBody>
          <a:bodyPr vert="horz" lIns="98081" tIns="49040" rIns="98081" bIns="490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Low-rank Canonical Polyadic (CP) Model: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4F1518-A0BF-3698-C4ED-054E3C7486A3}"/>
              </a:ext>
            </a:extLst>
          </p:cNvPr>
          <p:cNvGrpSpPr/>
          <p:nvPr/>
        </p:nvGrpSpPr>
        <p:grpSpPr>
          <a:xfrm>
            <a:off x="463225" y="4243847"/>
            <a:ext cx="5201449" cy="1809931"/>
            <a:chOff x="463225" y="4243847"/>
            <a:chExt cx="5201449" cy="1809931"/>
          </a:xfrm>
        </p:grpSpPr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16E97B0B-FA21-9212-2753-D6F0A08EA7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0"/>
            <a:stretch>
              <a:fillRect/>
            </a:stretch>
          </p:blipFill>
          <p:spPr bwMode="auto">
            <a:xfrm>
              <a:off x="1766547" y="4243847"/>
              <a:ext cx="3898127" cy="1809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BD3E60-3A3B-1A25-BF30-B39127F6C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52" t="2002" r="75473" b="5437"/>
            <a:stretch/>
          </p:blipFill>
          <p:spPr>
            <a:xfrm>
              <a:off x="463225" y="4552766"/>
              <a:ext cx="1252250" cy="144224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D8D22F-9157-E549-7DF0-2B7888D7D946}"/>
              </a:ext>
            </a:extLst>
          </p:cNvPr>
          <p:cNvGrpSpPr/>
          <p:nvPr/>
        </p:nvGrpSpPr>
        <p:grpSpPr>
          <a:xfrm>
            <a:off x="7172567" y="3887558"/>
            <a:ext cx="4363498" cy="1089969"/>
            <a:chOff x="6804267" y="3887558"/>
            <a:chExt cx="4363498" cy="108996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DBA1FAC-BA00-DAD5-4490-5F90F35D6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81330" b="-3676"/>
            <a:stretch/>
          </p:blipFill>
          <p:spPr>
            <a:xfrm>
              <a:off x="6804267" y="4417631"/>
              <a:ext cx="829776" cy="47238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A17037F-25F3-6014-04BF-DB3769B54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344" t="-3676" r="-533"/>
            <a:stretch/>
          </p:blipFill>
          <p:spPr>
            <a:xfrm>
              <a:off x="10981585" y="4403986"/>
              <a:ext cx="186180" cy="4723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3F50E80-7267-0153-DBE6-DFD632BBFC95}"/>
                    </a:ext>
                  </a:extLst>
                </p:cNvPr>
                <p:cNvSpPr txBox="1"/>
                <p:nvPr/>
              </p:nvSpPr>
              <p:spPr>
                <a:xfrm>
                  <a:off x="7527759" y="4417630"/>
                  <a:ext cx="3617529" cy="5598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74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74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574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74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574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2574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57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74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574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74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574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</m:sub>
                        </m:sSub>
                        <m:r>
                          <a:rPr lang="en-US" sz="2574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57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74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574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74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574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2574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57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74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574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74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574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2574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3F50E80-7267-0153-DBE6-DFD632BBF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7759" y="4417630"/>
                  <a:ext cx="3617529" cy="559897"/>
                </a:xfrm>
                <a:prstGeom prst="rect">
                  <a:avLst/>
                </a:prstGeom>
                <a:blipFill>
                  <a:blip r:embed="rId10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8018A1-C52B-F9A8-E9A2-B03795B417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029" y="4208576"/>
              <a:ext cx="0" cy="2824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83950BB-58F5-9612-65B5-69E4AAA5F292}"/>
                    </a:ext>
                  </a:extLst>
                </p:cNvPr>
                <p:cNvSpPr txBox="1"/>
                <p:nvPr/>
              </p:nvSpPr>
              <p:spPr>
                <a:xfrm>
                  <a:off x="7243077" y="3887558"/>
                  <a:ext cx="960840" cy="3894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931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83950BB-58F5-9612-65B5-69E4AAA5F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077" y="3887558"/>
                  <a:ext cx="960840" cy="38946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CA14DE-B78F-7D18-2F3C-A2A5DD57E1CA}"/>
                    </a:ext>
                  </a:extLst>
                </p:cNvPr>
                <p:cNvSpPr txBox="1"/>
                <p:nvPr/>
              </p:nvSpPr>
              <p:spPr>
                <a:xfrm>
                  <a:off x="8903710" y="3887558"/>
                  <a:ext cx="995721" cy="3894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sz="193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CCA14DE-B78F-7D18-2F3C-A2A5DD57E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3710" y="3887558"/>
                  <a:ext cx="995721" cy="38946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0CBCFA6-91FC-BAA4-4113-4D7DA26B9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3324" y="4208576"/>
              <a:ext cx="0" cy="2824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0D58D282-36AA-4C4C-9A6E-3ACF5CFA7D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135" y="2654935"/>
            <a:ext cx="1968530" cy="354199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3E20EBEA-1886-CE11-11C4-ED0FA9B97C2B}"/>
              </a:ext>
            </a:extLst>
          </p:cNvPr>
          <p:cNvGrpSpPr/>
          <p:nvPr/>
        </p:nvGrpSpPr>
        <p:grpSpPr>
          <a:xfrm>
            <a:off x="717632" y="2534856"/>
            <a:ext cx="6238755" cy="625033"/>
            <a:chOff x="717632" y="2534856"/>
            <a:chExt cx="6238755" cy="62503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1D9D05B-6E0F-3C43-6883-665A47BBAACA}"/>
                </a:ext>
              </a:extLst>
            </p:cNvPr>
            <p:cNvCxnSpPr>
              <a:cxnSpLocks/>
            </p:cNvCxnSpPr>
            <p:nvPr/>
          </p:nvCxnSpPr>
          <p:spPr>
            <a:xfrm>
              <a:off x="2987784" y="2870353"/>
              <a:ext cx="4383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8F236AD-A7A9-0E06-D6B1-C96E1FFCF3D7}"/>
                </a:ext>
              </a:extLst>
            </p:cNvPr>
            <p:cNvSpPr txBox="1"/>
            <p:nvPr/>
          </p:nvSpPr>
          <p:spPr>
            <a:xfrm>
              <a:off x="3433572" y="2664189"/>
              <a:ext cx="3337618" cy="389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931" b="1" dirty="0">
                  <a:solidFill>
                    <a:srgbClr val="FF0000"/>
                  </a:solidFill>
                </a:rPr>
                <a:t>so many samples needed!</a:t>
              </a:r>
              <a:endParaRPr lang="en-US" sz="1931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ACBABF9-9FC4-2191-1244-5D8018204D66}"/>
                </a:ext>
              </a:extLst>
            </p:cNvPr>
            <p:cNvSpPr/>
            <p:nvPr/>
          </p:nvSpPr>
          <p:spPr>
            <a:xfrm>
              <a:off x="717632" y="2534856"/>
              <a:ext cx="6238755" cy="6250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27B3B0-0696-9873-141F-14744F74316B}"/>
              </a:ext>
            </a:extLst>
          </p:cNvPr>
          <p:cNvGrpSpPr/>
          <p:nvPr/>
        </p:nvGrpSpPr>
        <p:grpSpPr>
          <a:xfrm>
            <a:off x="6366076" y="5243414"/>
            <a:ext cx="5825924" cy="1238924"/>
            <a:chOff x="6366076" y="5243414"/>
            <a:chExt cx="5825924" cy="123892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627DCA-074B-E6C8-9A91-5B970344EF0C}"/>
                </a:ext>
              </a:extLst>
            </p:cNvPr>
            <p:cNvGrpSpPr/>
            <p:nvPr/>
          </p:nvGrpSpPr>
          <p:grpSpPr>
            <a:xfrm>
              <a:off x="6366076" y="5243414"/>
              <a:ext cx="5825924" cy="1238924"/>
              <a:chOff x="6366076" y="5243414"/>
              <a:chExt cx="5825924" cy="1238924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2EB0296-AA6D-302F-DDE3-45FDA4960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72238" y="5576406"/>
                <a:ext cx="5340234" cy="905932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BFF5901-B3EE-FCD5-E7F5-40BE8A67F897}"/>
                  </a:ext>
                </a:extLst>
              </p:cNvPr>
              <p:cNvSpPr txBox="1"/>
              <p:nvPr/>
            </p:nvSpPr>
            <p:spPr>
              <a:xfrm>
                <a:off x="6366076" y="5243414"/>
                <a:ext cx="5825924" cy="3894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931" b="1" dirty="0">
                    <a:solidFill>
                      <a:srgbClr val="FF0000"/>
                    </a:solidFill>
                  </a:rPr>
                  <a:t>Fewer parameters         fewer samples needed</a:t>
                </a:r>
                <a:endParaRPr lang="en-US" sz="193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A1EFEAE-BB2B-8597-0FA2-11FB59EA859D}"/>
                </a:ext>
              </a:extLst>
            </p:cNvPr>
            <p:cNvCxnSpPr>
              <a:cxnSpLocks/>
            </p:cNvCxnSpPr>
            <p:nvPr/>
          </p:nvCxnSpPr>
          <p:spPr>
            <a:xfrm>
              <a:off x="8751251" y="5441862"/>
              <a:ext cx="4383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9B0B459-C7E2-4068-4463-1ED9A34E9950}"/>
              </a:ext>
            </a:extLst>
          </p:cNvPr>
          <p:cNvSpPr txBox="1"/>
          <p:nvPr/>
        </p:nvSpPr>
        <p:spPr>
          <a:xfrm>
            <a:off x="354475" y="6383179"/>
            <a:ext cx="26260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7C8EA0"/>
                </a:solidFill>
              </a:rPr>
              <a:t>Lock (2018); </a:t>
            </a:r>
            <a:r>
              <a:rPr lang="en-US" sz="1000" i="1" dirty="0" err="1">
                <a:solidFill>
                  <a:srgbClr val="7C8EA0"/>
                </a:solidFill>
              </a:rPr>
              <a:t>Llosa</a:t>
            </a:r>
            <a:r>
              <a:rPr lang="en-US" sz="1000" i="1" dirty="0">
                <a:solidFill>
                  <a:srgbClr val="7C8EA0"/>
                </a:solidFill>
              </a:rPr>
              <a:t> &amp; Maitra (2022)</a:t>
            </a:r>
          </a:p>
        </p:txBody>
      </p:sp>
    </p:spTree>
    <p:extLst>
      <p:ext uri="{BB962C8B-B14F-4D97-AF65-F5344CB8AC3E}">
        <p14:creationId xmlns:p14="http://schemas.microsoft.com/office/powerpoint/2010/main" val="412720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D495D-6E73-B1F8-1146-A93C4068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9D31F1B1-18D9-6BDB-A6DD-6BDD0A6B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1" y="1936751"/>
            <a:ext cx="4072509" cy="584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C42D84-54B0-FF7D-E6C9-FE7AEFFA4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Tensor-ON-Tensor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6A171-1B2C-33CD-B0E7-355DB7668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0D3C49-AE1B-A35E-64D4-146521F4892F}"/>
              </a:ext>
            </a:extLst>
          </p:cNvPr>
          <p:cNvGrpSpPr/>
          <p:nvPr/>
        </p:nvGrpSpPr>
        <p:grpSpPr>
          <a:xfrm>
            <a:off x="5801061" y="1066800"/>
            <a:ext cx="4997506" cy="2406632"/>
            <a:chOff x="5801061" y="914400"/>
            <a:chExt cx="4997506" cy="2406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A1756-BBCF-0818-2024-36FC04E8B722}"/>
                    </a:ext>
                  </a:extLst>
                </p:cNvPr>
                <p:cNvSpPr txBox="1"/>
                <p:nvPr/>
              </p:nvSpPr>
              <p:spPr>
                <a:xfrm>
                  <a:off x="5801061" y="914400"/>
                  <a:ext cx="1800534" cy="3894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93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2AA1756-BBCF-0818-2024-36FC04E8B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061" y="914400"/>
                  <a:ext cx="1800534" cy="3894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9C293-6F0C-E601-2D54-E1B84B803BAC}"/>
                    </a:ext>
                  </a:extLst>
                </p:cNvPr>
                <p:cNvSpPr txBox="1"/>
                <p:nvPr/>
              </p:nvSpPr>
              <p:spPr>
                <a:xfrm>
                  <a:off x="7381676" y="918991"/>
                  <a:ext cx="1923725" cy="410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oMath>
                    </m:oMathPara>
                  </a14:m>
                  <a:endParaRPr lang="en-US" sz="193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4F9C293-6F0C-E601-2D54-E1B84B803B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1676" y="918991"/>
                  <a:ext cx="1923725" cy="410305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8A980A-AC07-9119-02DF-DBCC1DA3C9D5}"/>
                    </a:ext>
                  </a:extLst>
                </p:cNvPr>
                <p:cNvSpPr txBox="1"/>
                <p:nvPr/>
              </p:nvSpPr>
              <p:spPr>
                <a:xfrm>
                  <a:off x="7246928" y="2910727"/>
                  <a:ext cx="3551639" cy="410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31" i="1">
                            <a:latin typeface="Cambria Math" panose="02040503050406030204" pitchFamily="18" charset="0"/>
                          </a:rPr>
                          <m:t>×…×</m:t>
                        </m:r>
                        <m:sSub>
                          <m:sSubPr>
                            <m:ctrlPr>
                              <a:rPr lang="en-US" sz="193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931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93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8A980A-AC07-9119-02DF-DBCC1DA3C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928" y="2910727"/>
                  <a:ext cx="3551639" cy="410305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E8E3771-B352-1697-E08E-9B5915F537BA}"/>
                </a:ext>
              </a:extLst>
            </p:cNvPr>
            <p:cNvCxnSpPr>
              <a:cxnSpLocks/>
            </p:cNvCxnSpPr>
            <p:nvPr/>
          </p:nvCxnSpPr>
          <p:spPr>
            <a:xfrm>
              <a:off x="9008136" y="2357354"/>
              <a:ext cx="0" cy="5066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869AB4-3661-FB04-CFE2-FDDCA4D859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7316" y="1282691"/>
              <a:ext cx="0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C886CEA-A953-1F2D-7E61-527790273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9753" y="1303866"/>
              <a:ext cx="0" cy="4070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26BF43E-1FC6-C1C8-8653-5BCA79EC2623}"/>
              </a:ext>
            </a:extLst>
          </p:cNvPr>
          <p:cNvSpPr txBox="1"/>
          <p:nvPr/>
        </p:nvSpPr>
        <p:spPr>
          <a:xfrm>
            <a:off x="451417" y="1996339"/>
            <a:ext cx="5671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Tensor-on-Tensor regression (</a:t>
            </a:r>
            <a:r>
              <a:rPr lang="en-US" sz="2400" b="1" dirty="0" err="1">
                <a:solidFill>
                  <a:srgbClr val="0070C0"/>
                </a:solidFill>
              </a:rPr>
              <a:t>ToTR</a:t>
            </a:r>
            <a:r>
              <a:rPr lang="en-US" sz="2400" b="1" dirty="0">
                <a:solidFill>
                  <a:srgbClr val="0070C0"/>
                </a:solidFill>
              </a:rPr>
              <a:t>):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0BD7AE-2175-BE6E-4694-8C28F93ECB3A}"/>
              </a:ext>
            </a:extLst>
          </p:cNvPr>
          <p:cNvCxnSpPr/>
          <p:nvPr/>
        </p:nvCxnSpPr>
        <p:spPr>
          <a:xfrm>
            <a:off x="342900" y="3627700"/>
            <a:ext cx="11353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A960EA-DD06-7826-AF98-5AD85F28EC2A}"/>
              </a:ext>
            </a:extLst>
          </p:cNvPr>
          <p:cNvGrpSpPr/>
          <p:nvPr/>
        </p:nvGrpSpPr>
        <p:grpSpPr>
          <a:xfrm>
            <a:off x="4770304" y="3860687"/>
            <a:ext cx="3454073" cy="1613455"/>
            <a:chOff x="4322486" y="3860687"/>
            <a:chExt cx="3454073" cy="16134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CE18E6E-E189-F4F6-C2F5-3BB3A77948C1}"/>
                </a:ext>
              </a:extLst>
            </p:cNvPr>
            <p:cNvSpPr txBox="1"/>
            <p:nvPr/>
          </p:nvSpPr>
          <p:spPr>
            <a:xfrm>
              <a:off x="4322486" y="3860687"/>
              <a:ext cx="34540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Poisson </a:t>
              </a:r>
              <a:r>
                <a:rPr lang="en-US" sz="2400" b="1" dirty="0" err="1">
                  <a:solidFill>
                    <a:srgbClr val="0070C0"/>
                  </a:solidFill>
                </a:rPr>
                <a:t>ToTR</a:t>
              </a:r>
              <a:r>
                <a:rPr lang="en-US" sz="2400" b="1" dirty="0">
                  <a:solidFill>
                    <a:srgbClr val="0070C0"/>
                  </a:solidFill>
                </a:rPr>
                <a:t> (</a:t>
              </a:r>
              <a:r>
                <a:rPr lang="en-US" sz="2400" b="1" dirty="0" err="1">
                  <a:solidFill>
                    <a:srgbClr val="0070C0"/>
                  </a:solidFill>
                </a:rPr>
                <a:t>PToTR</a:t>
              </a:r>
              <a:r>
                <a:rPr lang="en-US" sz="2400" b="1" dirty="0">
                  <a:solidFill>
                    <a:srgbClr val="0070C0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21EF23-4B14-020D-B302-1F2DC6465D99}"/>
                </a:ext>
              </a:extLst>
            </p:cNvPr>
            <p:cNvSpPr txBox="1"/>
            <p:nvPr/>
          </p:nvSpPr>
          <p:spPr>
            <a:xfrm>
              <a:off x="4454318" y="4295878"/>
              <a:ext cx="31738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7C8EA0"/>
                  </a:solidFill>
                </a:rPr>
                <a:t>Llosa &amp; Dunlavy (2025)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140880F-7226-CF09-E33A-1A2116AF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4398" y="5149657"/>
              <a:ext cx="3053715" cy="324485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E07AA74-1893-E39E-5473-9528F5743ACA}"/>
              </a:ext>
            </a:extLst>
          </p:cNvPr>
          <p:cNvGrpSpPr/>
          <p:nvPr/>
        </p:nvGrpSpPr>
        <p:grpSpPr>
          <a:xfrm>
            <a:off x="304800" y="3860687"/>
            <a:ext cx="3858260" cy="1877363"/>
            <a:chOff x="304800" y="3860687"/>
            <a:chExt cx="3858260" cy="18773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C3084B-F7E1-BFF0-3528-443AE4B0B6B8}"/>
                </a:ext>
              </a:extLst>
            </p:cNvPr>
            <p:cNvSpPr txBox="1"/>
            <p:nvPr/>
          </p:nvSpPr>
          <p:spPr>
            <a:xfrm>
              <a:off x="743690" y="3860687"/>
              <a:ext cx="29804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70C0"/>
                  </a:solidFill>
                </a:rPr>
                <a:t>ToTR</a:t>
              </a:r>
              <a:endParaRPr lang="en-US" sz="2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0B0261-65BD-D0BE-18B2-8125943B974D}"/>
                </a:ext>
              </a:extLst>
            </p:cNvPr>
            <p:cNvSpPr txBox="1"/>
            <p:nvPr/>
          </p:nvSpPr>
          <p:spPr>
            <a:xfrm>
              <a:off x="920920" y="4295878"/>
              <a:ext cx="262602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7C8EA0"/>
                  </a:solidFill>
                </a:rPr>
                <a:t>Lock (2018); </a:t>
              </a:r>
              <a:r>
                <a:rPr lang="en-US" sz="1000" i="1" dirty="0" err="1">
                  <a:solidFill>
                    <a:srgbClr val="7C8EA0"/>
                  </a:solidFill>
                </a:rPr>
                <a:t>Llosa</a:t>
              </a:r>
              <a:r>
                <a:rPr lang="en-US" sz="1000" i="1" dirty="0">
                  <a:solidFill>
                    <a:srgbClr val="7C8EA0"/>
                  </a:solidFill>
                </a:rPr>
                <a:t> &amp; Maitra (2022)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9BF313-8183-869C-B84C-619BB7F1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2678" y="4921251"/>
              <a:ext cx="2262505" cy="3244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F03338-3FA1-AD9C-DE90-313AD01F0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4800" y="5413565"/>
              <a:ext cx="3858260" cy="32448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61F73C8-8781-8ADF-BBE0-5E7F3949C207}"/>
              </a:ext>
            </a:extLst>
          </p:cNvPr>
          <p:cNvSpPr txBox="1"/>
          <p:nvPr/>
        </p:nvSpPr>
        <p:spPr>
          <a:xfrm>
            <a:off x="716280" y="5983069"/>
            <a:ext cx="3035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ADD0"/>
                </a:solidFill>
              </a:rPr>
              <a:t>CP, Tucker, Tensor Train, Tensor Network, …</a:t>
            </a:r>
            <a:endParaRPr lang="en-US" dirty="0">
              <a:solidFill>
                <a:srgbClr val="00ADD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D4EC24B-BE89-2A76-EDF4-16F45192DD77}"/>
              </a:ext>
            </a:extLst>
          </p:cNvPr>
          <p:cNvSpPr txBox="1"/>
          <p:nvPr/>
        </p:nvSpPr>
        <p:spPr>
          <a:xfrm>
            <a:off x="4970780" y="5963334"/>
            <a:ext cx="303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ADD0"/>
                </a:solidFill>
              </a:rPr>
              <a:t>CP</a:t>
            </a:r>
            <a:endParaRPr lang="en-US" dirty="0">
              <a:solidFill>
                <a:srgbClr val="00ADD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6C4D39-7681-ECBC-5971-E15EB0588B19}"/>
              </a:ext>
            </a:extLst>
          </p:cNvPr>
          <p:cNvSpPr txBox="1"/>
          <p:nvPr/>
        </p:nvSpPr>
        <p:spPr>
          <a:xfrm>
            <a:off x="8856980" y="5967968"/>
            <a:ext cx="303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ADD0"/>
                </a:solidFill>
              </a:rPr>
              <a:t>CP</a:t>
            </a:r>
            <a:endParaRPr lang="en-US" dirty="0">
              <a:solidFill>
                <a:srgbClr val="00ADD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1E92DE-A74A-56B5-9D8B-9CB1C0FCEAA3}"/>
              </a:ext>
            </a:extLst>
          </p:cNvPr>
          <p:cNvGrpSpPr/>
          <p:nvPr/>
        </p:nvGrpSpPr>
        <p:grpSpPr>
          <a:xfrm>
            <a:off x="8810260" y="3860687"/>
            <a:ext cx="3118898" cy="1634662"/>
            <a:chOff x="8810260" y="3860687"/>
            <a:chExt cx="3118898" cy="1634662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72D07EB-3171-738A-7A1E-371B06565F21}"/>
                </a:ext>
              </a:extLst>
            </p:cNvPr>
            <p:cNvGrpSpPr/>
            <p:nvPr/>
          </p:nvGrpSpPr>
          <p:grpSpPr>
            <a:xfrm>
              <a:off x="8815086" y="3860687"/>
              <a:ext cx="3114072" cy="681412"/>
              <a:chOff x="8599186" y="3860687"/>
              <a:chExt cx="3114072" cy="68141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EA17B7-9314-1FA5-1F11-357562C54D53}"/>
                  </a:ext>
                </a:extLst>
              </p:cNvPr>
              <p:cNvSpPr txBox="1"/>
              <p:nvPr/>
            </p:nvSpPr>
            <p:spPr>
              <a:xfrm>
                <a:off x="8599186" y="4295878"/>
                <a:ext cx="3114072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i="1" dirty="0">
                    <a:solidFill>
                      <a:srgbClr val="7C8EA0"/>
                    </a:solidFill>
                  </a:rPr>
                  <a:t>Llosa, Dunlavy, Myers, </a:t>
                </a:r>
                <a:r>
                  <a:rPr lang="en-US" sz="1000" i="1" dirty="0" err="1">
                    <a:solidFill>
                      <a:srgbClr val="7C8EA0"/>
                    </a:solidFill>
                  </a:rPr>
                  <a:t>Lehoucq</a:t>
                </a:r>
                <a:r>
                  <a:rPr lang="en-US" sz="1000" i="1" dirty="0">
                    <a:solidFill>
                      <a:srgbClr val="7C8EA0"/>
                    </a:solidFill>
                  </a:rPr>
                  <a:t> &amp; Ma (2025)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92E245-00E8-62D1-47CD-EE636232E7D2}"/>
                  </a:ext>
                </a:extLst>
              </p:cNvPr>
              <p:cNvSpPr txBox="1"/>
              <p:nvPr/>
            </p:nvSpPr>
            <p:spPr>
              <a:xfrm>
                <a:off x="8665982" y="3860687"/>
                <a:ext cx="29804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70C0"/>
                    </a:solidFill>
                  </a:rPr>
                  <a:t>GMLM</a:t>
                </a:r>
                <a:endParaRPr lang="en-US" sz="2400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1A1739-E85A-E560-6DB2-BF22D8534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10260" y="5118100"/>
              <a:ext cx="3108723" cy="377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300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D9E6-0BFD-DB25-E142-BAA4A7E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1006064" cy="676374"/>
          </a:xfrm>
        </p:spPr>
        <p:txBody>
          <a:bodyPr/>
          <a:lstStyle/>
          <a:p>
            <a:r>
              <a:rPr lang="en-US" sz="2400" dirty="0" err="1"/>
              <a:t>PToTR</a:t>
            </a:r>
            <a:r>
              <a:rPr lang="en-US" sz="2400" dirty="0"/>
              <a:t>: Parameter Inference via 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8B7C8-9986-9CC5-9C98-21BAEABAD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71AA6-838D-8566-056F-B65DA3C75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5" y="1758101"/>
            <a:ext cx="2278676" cy="311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FAF03-62E8-142C-1160-DA3B6EB24DBD}"/>
              </a:ext>
            </a:extLst>
          </p:cNvPr>
          <p:cNvSpPr txBox="1"/>
          <p:nvPr/>
        </p:nvSpPr>
        <p:spPr>
          <a:xfrm>
            <a:off x="1098603" y="1271141"/>
            <a:ext cx="89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2060"/>
                </a:solidFill>
              </a:rPr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C8645-9E53-0A76-D206-93124E879B9B}"/>
              </a:ext>
            </a:extLst>
          </p:cNvPr>
          <p:cNvSpPr txBox="1"/>
          <p:nvPr/>
        </p:nvSpPr>
        <p:spPr>
          <a:xfrm>
            <a:off x="221623" y="2384949"/>
            <a:ext cx="11823789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New multiplicative update rules extend those in the CP-alternating Poisson regression (CP-APR) algorithm [1]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834C8-CF21-EA61-E9A3-61C4F836F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3" t="6509" b="402"/>
          <a:stretch/>
        </p:blipFill>
        <p:spPr>
          <a:xfrm>
            <a:off x="3567130" y="1608458"/>
            <a:ext cx="3849050" cy="610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BEB936-2074-2708-FCEF-B94401C0DDEE}"/>
              </a:ext>
            </a:extLst>
          </p:cNvPr>
          <p:cNvSpPr txBox="1"/>
          <p:nvPr/>
        </p:nvSpPr>
        <p:spPr>
          <a:xfrm>
            <a:off x="4320431" y="1271141"/>
            <a:ext cx="2342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2060"/>
                </a:solidFill>
              </a:rPr>
              <a:t>Loglikelihood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96CAD3-5C9B-0246-9B1F-14D742B25369}"/>
              </a:ext>
            </a:extLst>
          </p:cNvPr>
          <p:cNvSpPr txBox="1"/>
          <p:nvPr/>
        </p:nvSpPr>
        <p:spPr>
          <a:xfrm>
            <a:off x="8791372" y="1271141"/>
            <a:ext cx="2246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2060"/>
                </a:solidFill>
              </a:rPr>
              <a:t>Constraints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E087A-407C-023E-D0D6-842C5F9D25C4}"/>
              </a:ext>
            </a:extLst>
          </p:cNvPr>
          <p:cNvSpPr txBox="1"/>
          <p:nvPr/>
        </p:nvSpPr>
        <p:spPr>
          <a:xfrm>
            <a:off x="11227635" y="1729027"/>
            <a:ext cx="649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&gt; 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7C5711-2381-3E6B-339D-A37E7B94764D}"/>
                  </a:ext>
                </a:extLst>
              </p:cNvPr>
              <p:cNvSpPr txBox="1"/>
              <p:nvPr/>
            </p:nvSpPr>
            <p:spPr>
              <a:xfrm>
                <a:off x="7898657" y="2940295"/>
                <a:ext cx="3091733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7C5711-2381-3E6B-339D-A37E7B947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57" y="2940295"/>
                <a:ext cx="3091733" cy="461665"/>
              </a:xfrm>
              <a:prstGeom prst="rect">
                <a:avLst/>
              </a:prstGeom>
              <a:blipFill>
                <a:blip r:embed="rId5"/>
                <a:stretch>
                  <a:fillRect t="-10811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9A8607F-C5B5-E714-58D7-FBF0DAB46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815" y="1757610"/>
            <a:ext cx="3044902" cy="3121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EB092D-562C-C915-DF3F-AB33D0AD8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6906" y="3765474"/>
            <a:ext cx="4915235" cy="599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A626C6-FC1B-B034-CC30-1E3E4CA98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644" y="4697194"/>
            <a:ext cx="5083758" cy="13138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3139AF-E0ED-690E-485D-606B6936E404}"/>
              </a:ext>
            </a:extLst>
          </p:cNvPr>
          <p:cNvCxnSpPr>
            <a:cxnSpLocks/>
          </p:cNvCxnSpPr>
          <p:nvPr/>
        </p:nvCxnSpPr>
        <p:spPr>
          <a:xfrm flipV="1">
            <a:off x="6510347" y="3002607"/>
            <a:ext cx="0" cy="31609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9AE02C-839A-646C-291D-7F82D2B5B03E}"/>
                  </a:ext>
                </a:extLst>
              </p:cNvPr>
              <p:cNvSpPr txBox="1"/>
              <p:nvPr/>
            </p:nvSpPr>
            <p:spPr>
              <a:xfrm>
                <a:off x="2852764" y="2940295"/>
                <a:ext cx="2665013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2060"/>
                    </a:solidFill>
                  </a:rPr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1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9AE02C-839A-646C-291D-7F82D2B5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764" y="2940295"/>
                <a:ext cx="2665013" cy="461665"/>
              </a:xfrm>
              <a:prstGeom prst="rect">
                <a:avLst/>
              </a:prstGeom>
              <a:blipFill>
                <a:blip r:embed="rId9"/>
                <a:stretch>
                  <a:fillRect l="-3318" t="-10811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A0779DE4-E210-51D3-464B-D554471596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9760" y="3770155"/>
            <a:ext cx="3411020" cy="5898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164032-9E19-FCFE-5A65-41A7BDCE7E7F}"/>
              </a:ext>
            </a:extLst>
          </p:cNvPr>
          <p:cNvSpPr txBox="1"/>
          <p:nvPr/>
        </p:nvSpPr>
        <p:spPr>
          <a:xfrm>
            <a:off x="208679" y="3723324"/>
            <a:ext cx="15208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Alternative expression for Loglikelihood: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EBFF34-BF94-65CB-BB4E-D8394C918B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9741" y="4664086"/>
            <a:ext cx="3911058" cy="13800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0A98C0-7AD4-32BB-6DF5-BA3F2B2CA881}"/>
              </a:ext>
            </a:extLst>
          </p:cNvPr>
          <p:cNvSpPr txBox="1"/>
          <p:nvPr/>
        </p:nvSpPr>
        <p:spPr>
          <a:xfrm>
            <a:off x="100789" y="4956004"/>
            <a:ext cx="1736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Multiplicative update:</a:t>
            </a:r>
          </a:p>
          <a:p>
            <a:pPr algn="ctr"/>
            <a:r>
              <a:rPr lang="en-US" sz="1400" b="1" dirty="0">
                <a:solidFill>
                  <a:srgbClr val="002060"/>
                </a:solidFill>
              </a:rPr>
              <a:t>(non-decreasing loglikelihood)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7B8A83-3103-8728-B883-241D32B8CC20}"/>
              </a:ext>
            </a:extLst>
          </p:cNvPr>
          <p:cNvCxnSpPr>
            <a:cxnSpLocks/>
          </p:cNvCxnSpPr>
          <p:nvPr/>
        </p:nvCxnSpPr>
        <p:spPr>
          <a:xfrm flipV="1">
            <a:off x="1898240" y="3002607"/>
            <a:ext cx="0" cy="31609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FBE7FF-2A38-DB9D-D78C-62921C7A16FF}"/>
              </a:ext>
            </a:extLst>
          </p:cNvPr>
          <p:cNvCxnSpPr>
            <a:cxnSpLocks/>
          </p:cNvCxnSpPr>
          <p:nvPr/>
        </p:nvCxnSpPr>
        <p:spPr>
          <a:xfrm flipH="1">
            <a:off x="120040" y="3545997"/>
            <a:ext cx="119253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B2246E6-0864-2B78-35F5-FD3D6203F45A}"/>
              </a:ext>
            </a:extLst>
          </p:cNvPr>
          <p:cNvSpPr txBox="1"/>
          <p:nvPr/>
        </p:nvSpPr>
        <p:spPr>
          <a:xfrm>
            <a:off x="196371" y="6409491"/>
            <a:ext cx="3173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7C8EA0"/>
                </a:solidFill>
              </a:rPr>
              <a:t>[1] Chi &amp; Kolda (2012)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16616-FF6E-89F3-25F5-CACE4D861C3C}"/>
              </a:ext>
            </a:extLst>
          </p:cNvPr>
          <p:cNvSpPr txBox="1"/>
          <p:nvPr/>
        </p:nvSpPr>
        <p:spPr>
          <a:xfrm>
            <a:off x="1898240" y="6301769"/>
            <a:ext cx="9516717" cy="400110"/>
          </a:xfrm>
          <a:prstGeom prst="rect">
            <a:avLst/>
          </a:prstGeom>
          <a:solidFill>
            <a:srgbClr val="00407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Takeaway: Alternating method possible for more challenging PDF </a:t>
            </a:r>
          </a:p>
        </p:txBody>
      </p:sp>
    </p:spTree>
    <p:extLst>
      <p:ext uri="{BB962C8B-B14F-4D97-AF65-F5344CB8AC3E}">
        <p14:creationId xmlns:p14="http://schemas.microsoft.com/office/powerpoint/2010/main" val="29990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  <p:bldP spid="23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94E9C-A3AE-422E-3705-09CF4BDB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288" y="2003307"/>
            <a:ext cx="6864246" cy="832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8FBE05-BDD8-1061-31CC-54DBC7E9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Generalized Multilinear model (GMLM)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91EAF-20A8-7997-2234-42CE9CD07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E3C1A6-3265-1FB1-7C8A-117C95E1ACB5}"/>
              </a:ext>
            </a:extLst>
          </p:cNvPr>
          <p:cNvGrpSpPr/>
          <p:nvPr/>
        </p:nvGrpSpPr>
        <p:grpSpPr>
          <a:xfrm>
            <a:off x="510516" y="3566590"/>
            <a:ext cx="5182060" cy="1692771"/>
            <a:chOff x="777216" y="3833290"/>
            <a:chExt cx="5182060" cy="1692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2AF148C-8CAF-9B07-3252-2DEAD4BB6402}"/>
                    </a:ext>
                  </a:extLst>
                </p:cNvPr>
                <p:cNvSpPr txBox="1"/>
                <p:nvPr/>
              </p:nvSpPr>
              <p:spPr>
                <a:xfrm>
                  <a:off x="777216" y="3833290"/>
                  <a:ext cx="5182060" cy="16927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0070C0"/>
                      </a:solidFill>
                    </a:rPr>
                    <a:t>Link Function</a:t>
                  </a:r>
                </a:p>
                <a:p>
                  <a:pPr marL="306495" indent="-306495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a14:m>
                  <a:endParaRPr lang="en-US" sz="2400" dirty="0"/>
                </a:p>
                <a:p>
                  <a:pPr marL="306495" indent="-306495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Applied entry-wise</a:t>
                  </a:r>
                </a:p>
                <a:p>
                  <a:pPr marL="306495" indent="-306495">
                    <a:buFont typeface="Arial" panose="020B0604020202020204" pitchFamily="34" charset="0"/>
                    <a:buChar char="•"/>
                  </a:pPr>
                  <a:r>
                    <a:rPr lang="en-US" sz="2400" dirty="0"/>
                    <a:t>e.g., identity, logit, log, inverse,…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2AF148C-8CAF-9B07-3252-2DEAD4BB64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16" y="3833290"/>
                  <a:ext cx="5182060" cy="1692771"/>
                </a:xfrm>
                <a:prstGeom prst="rect">
                  <a:avLst/>
                </a:prstGeom>
                <a:blipFill>
                  <a:blip r:embed="rId4"/>
                  <a:stretch>
                    <a:fillRect l="-2934" t="-4444" r="-733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E482C9-5A44-0304-B25E-885CFD520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01480" y="4333581"/>
              <a:ext cx="2975456" cy="416219"/>
            </a:xfrm>
            <a:prstGeom prst="rect">
              <a:avLst/>
            </a:prstGeom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C40A87-8029-195F-3B5C-9E2406B6DF3E}"/>
              </a:ext>
            </a:extLst>
          </p:cNvPr>
          <p:cNvCxnSpPr>
            <a:cxnSpLocks/>
          </p:cNvCxnSpPr>
          <p:nvPr/>
        </p:nvCxnSpPr>
        <p:spPr>
          <a:xfrm flipH="1">
            <a:off x="2222500" y="2870200"/>
            <a:ext cx="431800" cy="736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174E8D-C8EE-539A-14D3-55EEF8F0386A}"/>
              </a:ext>
            </a:extLst>
          </p:cNvPr>
          <p:cNvCxnSpPr>
            <a:cxnSpLocks/>
          </p:cNvCxnSpPr>
          <p:nvPr/>
        </p:nvCxnSpPr>
        <p:spPr>
          <a:xfrm>
            <a:off x="4748113" y="2940069"/>
            <a:ext cx="1754287" cy="7556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70ED898-395A-CBB3-B97F-6D2287FDBE27}"/>
              </a:ext>
            </a:extLst>
          </p:cNvPr>
          <p:cNvGrpSpPr/>
          <p:nvPr/>
        </p:nvGrpSpPr>
        <p:grpSpPr>
          <a:xfrm>
            <a:off x="5626100" y="1117039"/>
            <a:ext cx="3175000" cy="798273"/>
            <a:chOff x="5626100" y="1396439"/>
            <a:chExt cx="3175000" cy="7982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198F8D-BD4D-49D6-B42A-4BEC32F2B5DC}"/>
                </a:ext>
              </a:extLst>
            </p:cNvPr>
            <p:cNvSpPr txBox="1"/>
            <p:nvPr/>
          </p:nvSpPr>
          <p:spPr>
            <a:xfrm>
              <a:off x="6099775" y="1396439"/>
              <a:ext cx="2226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ADD0"/>
                  </a:solidFill>
                </a:rPr>
                <a:t>Same as in </a:t>
              </a:r>
              <a:r>
                <a:rPr lang="en-US" sz="2000" b="1" dirty="0" err="1">
                  <a:solidFill>
                    <a:srgbClr val="00ADD0"/>
                  </a:solidFill>
                </a:rPr>
                <a:t>ToTR</a:t>
              </a:r>
              <a:endParaRPr lang="en-US" sz="2000" b="1" dirty="0">
                <a:solidFill>
                  <a:srgbClr val="00ADD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7EE0BD-B6F0-F674-C7B8-C0A3B6934055}"/>
                </a:ext>
              </a:extLst>
            </p:cNvPr>
            <p:cNvCxnSpPr>
              <a:cxnSpLocks/>
            </p:cNvCxnSpPr>
            <p:nvPr/>
          </p:nvCxnSpPr>
          <p:spPr>
            <a:xfrm>
              <a:off x="8255000" y="1778000"/>
              <a:ext cx="546100" cy="4167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4BD274-F8F9-DE69-D20B-A427E64DD4D6}"/>
                </a:ext>
              </a:extLst>
            </p:cNvPr>
            <p:cNvCxnSpPr>
              <a:cxnSpLocks/>
            </p:cNvCxnSpPr>
            <p:nvPr/>
          </p:nvCxnSpPr>
          <p:spPr>
            <a:xfrm>
              <a:off x="7454900" y="1778000"/>
              <a:ext cx="546100" cy="4167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F48922C-CA54-02D1-71F1-935A5240F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26100" y="1778000"/>
              <a:ext cx="546100" cy="4167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ACFD50F-23B7-9FF7-C83C-AE21B385A7A2}"/>
              </a:ext>
            </a:extLst>
          </p:cNvPr>
          <p:cNvGrpSpPr/>
          <p:nvPr/>
        </p:nvGrpSpPr>
        <p:grpSpPr>
          <a:xfrm>
            <a:off x="2209800" y="6111845"/>
            <a:ext cx="7784875" cy="682655"/>
            <a:chOff x="2209800" y="6111845"/>
            <a:chExt cx="7784875" cy="68265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9124811-1A2D-D244-9DA3-F9ACAFD85AD9}"/>
                </a:ext>
              </a:extLst>
            </p:cNvPr>
            <p:cNvSpPr txBox="1"/>
            <p:nvPr/>
          </p:nvSpPr>
          <p:spPr>
            <a:xfrm>
              <a:off x="2209800" y="6111845"/>
              <a:ext cx="7784875" cy="400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Extends the Generalized Linear Model (GLM) to tensors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26EF9A-5FD4-4D73-9860-79EA3629FE4A}"/>
                </a:ext>
              </a:extLst>
            </p:cNvPr>
            <p:cNvSpPr txBox="1"/>
            <p:nvPr/>
          </p:nvSpPr>
          <p:spPr>
            <a:xfrm>
              <a:off x="5103476" y="6548279"/>
              <a:ext cx="20085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solidFill>
                    <a:srgbClr val="7C8EA0"/>
                  </a:solidFill>
                </a:rPr>
                <a:t>Nelder &amp; Wedderburn (1972)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476A85-3B97-AF8B-16CB-1102CE0E95A7}"/>
              </a:ext>
            </a:extLst>
          </p:cNvPr>
          <p:cNvGrpSpPr/>
          <p:nvPr/>
        </p:nvGrpSpPr>
        <p:grpSpPr>
          <a:xfrm>
            <a:off x="6520660" y="3566590"/>
            <a:ext cx="5277727" cy="2431435"/>
            <a:chOff x="6520660" y="3566590"/>
            <a:chExt cx="5277727" cy="243143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15EDBA-9160-3A42-51C6-07DFB87DC92F}"/>
                </a:ext>
              </a:extLst>
            </p:cNvPr>
            <p:cNvSpPr txBox="1"/>
            <p:nvPr/>
          </p:nvSpPr>
          <p:spPr>
            <a:xfrm>
              <a:off x="6520660" y="3566590"/>
              <a:ext cx="5277727" cy="2431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Random component</a:t>
              </a:r>
            </a:p>
            <a:p>
              <a:pPr marL="306495" indent="-306495">
                <a:buFont typeface="Arial" panose="020B0604020202020204" pitchFamily="34" charset="0"/>
                <a:buChar char="•"/>
              </a:pPr>
              <a:r>
                <a:rPr lang="en-US" sz="2400" dirty="0"/>
                <a:t>Exponential dispersion family:</a:t>
              </a:r>
            </a:p>
            <a:p>
              <a:pPr marL="306495" indent="-306495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306495" indent="-306495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306495" indent="-306495">
                <a:buFont typeface="Arial" panose="020B0604020202020204" pitchFamily="34" charset="0"/>
                <a:buChar char="•"/>
              </a:pPr>
              <a:endParaRPr lang="en-US" sz="2400" dirty="0"/>
            </a:p>
            <a:p>
              <a:pPr marL="306495" indent="-306495">
                <a:buFont typeface="Arial" panose="020B0604020202020204" pitchFamily="34" charset="0"/>
                <a:buChar char="•"/>
              </a:pPr>
              <a:r>
                <a:rPr lang="en-US" sz="2400" dirty="0"/>
                <a:t>e.g., normal, binomial, Poisson, …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D4E0DB-40F1-FB48-22CC-68EBC75F1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2300" y="4648200"/>
              <a:ext cx="4689300" cy="815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7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35" y="1086434"/>
            <a:ext cx="10331981" cy="704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A6116-02E8-14E3-1B04-C388BB7A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GLM to GMLM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F5B9E-EBA0-787C-31BC-DB5ADB7F4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367712-02DB-BC42-E8A4-CA6E6363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155" y="1906306"/>
            <a:ext cx="6663690" cy="2590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7A5FE76-6E55-3EA4-631A-609FD7310577}"/>
              </a:ext>
            </a:extLst>
          </p:cNvPr>
          <p:cNvGrpSpPr/>
          <p:nvPr/>
        </p:nvGrpSpPr>
        <p:grpSpPr>
          <a:xfrm>
            <a:off x="1507958" y="2773493"/>
            <a:ext cx="8297712" cy="461665"/>
            <a:chOff x="1280628" y="2707592"/>
            <a:chExt cx="8297712" cy="4616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98C75D-22A1-D5EC-061F-9084CC864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0100" y="2755510"/>
              <a:ext cx="4968240" cy="406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7CEA7C-B0FB-F91B-8A55-66FC55C659AC}"/>
                </a:ext>
              </a:extLst>
            </p:cNvPr>
            <p:cNvSpPr txBox="1"/>
            <p:nvPr/>
          </p:nvSpPr>
          <p:spPr>
            <a:xfrm>
              <a:off x="1280628" y="2707592"/>
              <a:ext cx="336757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Low-rank constraint:</a:t>
              </a:r>
              <a:endParaRPr lang="en-US" sz="2400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C14E01-528C-ABC4-B055-7768E52E0A69}"/>
              </a:ext>
            </a:extLst>
          </p:cNvPr>
          <p:cNvCxnSpPr>
            <a:cxnSpLocks/>
          </p:cNvCxnSpPr>
          <p:nvPr/>
        </p:nvCxnSpPr>
        <p:spPr>
          <a:xfrm flipH="1">
            <a:off x="120040" y="2491897"/>
            <a:ext cx="119253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F829EE-200B-E460-4526-586A4EF69280}"/>
              </a:ext>
            </a:extLst>
          </p:cNvPr>
          <p:cNvCxnSpPr>
            <a:cxnSpLocks/>
          </p:cNvCxnSpPr>
          <p:nvPr/>
        </p:nvCxnSpPr>
        <p:spPr>
          <a:xfrm flipH="1">
            <a:off x="145440" y="3495197"/>
            <a:ext cx="119253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52472EB-24BC-0115-F913-1545F60FC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00" y="3903385"/>
            <a:ext cx="3515360" cy="848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36A009-9BA3-19EE-4999-509D597F8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600" y="4805680"/>
            <a:ext cx="8915400" cy="1056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D49F99-CB9F-1985-A82F-B2269E1FFDC5}"/>
              </a:ext>
            </a:extLst>
          </p:cNvPr>
          <p:cNvSpPr txBox="1"/>
          <p:nvPr/>
        </p:nvSpPr>
        <p:spPr>
          <a:xfrm>
            <a:off x="430530" y="3919835"/>
            <a:ext cx="248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Loglikelihood: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C0A816-B481-AA94-401E-B367FB0F05A7}"/>
              </a:ext>
            </a:extLst>
          </p:cNvPr>
          <p:cNvSpPr txBox="1"/>
          <p:nvPr/>
        </p:nvSpPr>
        <p:spPr>
          <a:xfrm>
            <a:off x="430530" y="5128567"/>
            <a:ext cx="248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Gradient: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EED2BF-123C-3712-FEF0-246251A52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025" y="6286500"/>
            <a:ext cx="7219950" cy="3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3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F38C23A-8CC7-9F5A-7B26-24B8DDA0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6" y="1467876"/>
            <a:ext cx="11223238" cy="4584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B3C6A-31D9-7F16-769A-6FAC72D2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1344374" cy="676374"/>
          </a:xfrm>
        </p:spPr>
        <p:txBody>
          <a:bodyPr/>
          <a:lstStyle/>
          <a:p>
            <a:r>
              <a:rPr lang="en-US" dirty="0"/>
              <a:t>GMLM: Maximum Likelihood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9BE4-B505-4AAC-E80C-F9244E6FB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11B63-1F0D-AE4A-438C-E9E716B0C412}"/>
              </a:ext>
            </a:extLst>
          </p:cNvPr>
          <p:cNvSpPr txBox="1"/>
          <p:nvPr/>
        </p:nvSpPr>
        <p:spPr>
          <a:xfrm>
            <a:off x="8407400" y="2439769"/>
            <a:ext cx="142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ADD0"/>
                </a:solidFill>
              </a:rPr>
              <a:t>Khatri-Rao</a:t>
            </a:r>
            <a:br>
              <a:rPr lang="en-US" sz="1800" b="1" dirty="0">
                <a:solidFill>
                  <a:srgbClr val="00ADD0"/>
                </a:solidFill>
              </a:rPr>
            </a:br>
            <a:r>
              <a:rPr lang="en-US" sz="1800" b="1" dirty="0">
                <a:solidFill>
                  <a:srgbClr val="00ADD0"/>
                </a:solidFill>
              </a:rPr>
              <a:t>Product</a:t>
            </a:r>
            <a:endParaRPr lang="en-US" dirty="0">
              <a:solidFill>
                <a:srgbClr val="00ADD0"/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75D02FB-8C73-3438-BD55-F64B48F7FE28}"/>
              </a:ext>
            </a:extLst>
          </p:cNvPr>
          <p:cNvSpPr/>
          <p:nvPr/>
        </p:nvSpPr>
        <p:spPr>
          <a:xfrm>
            <a:off x="9997142" y="2362199"/>
            <a:ext cx="404158" cy="3009901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3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B589F-2B88-D230-FA9B-91C042B8AE48}"/>
              </a:ext>
            </a:extLst>
          </p:cNvPr>
          <p:cNvSpPr txBox="1"/>
          <p:nvPr/>
        </p:nvSpPr>
        <p:spPr>
          <a:xfrm>
            <a:off x="10388580" y="3449129"/>
            <a:ext cx="1790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1 outer </a:t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800" b="1" dirty="0">
                <a:solidFill>
                  <a:srgbClr val="0070C0"/>
                </a:solidFill>
              </a:rPr>
              <a:t>iteration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2EEA678-B9A3-254F-B808-B79FFA83BC1D}"/>
              </a:ext>
            </a:extLst>
          </p:cNvPr>
          <p:cNvSpPr/>
          <p:nvPr/>
        </p:nvSpPr>
        <p:spPr>
          <a:xfrm>
            <a:off x="7632700" y="2818437"/>
            <a:ext cx="850900" cy="204777"/>
          </a:xfrm>
          <a:custGeom>
            <a:avLst/>
            <a:gdLst>
              <a:gd name="connsiteX0" fmla="*/ 850900 w 850900"/>
              <a:gd name="connsiteY0" fmla="*/ 51763 h 204777"/>
              <a:gd name="connsiteX1" fmla="*/ 215900 w 850900"/>
              <a:gd name="connsiteY1" fmla="*/ 204163 h 204777"/>
              <a:gd name="connsiteX2" fmla="*/ 0 w 850900"/>
              <a:gd name="connsiteY2" fmla="*/ 963 h 20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900" h="204777">
                <a:moveTo>
                  <a:pt x="850900" y="51763"/>
                </a:moveTo>
                <a:cubicBezTo>
                  <a:pt x="604308" y="132196"/>
                  <a:pt x="357717" y="212630"/>
                  <a:pt x="215900" y="204163"/>
                </a:cubicBezTo>
                <a:cubicBezTo>
                  <a:pt x="74083" y="195696"/>
                  <a:pt x="40217" y="-15970"/>
                  <a:pt x="0" y="963"/>
                </a:cubicBezTo>
              </a:path>
            </a:pathLst>
          </a:custGeom>
          <a:noFill/>
          <a:ln w="38100">
            <a:solidFill>
              <a:srgbClr val="00AD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743" y="3226493"/>
            <a:ext cx="488122" cy="34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4" grpId="0"/>
      <p:bldP spid="16" grpId="0" animBg="1"/>
    </p:bldLst>
  </p:timing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15608</TotalTime>
  <Words>699</Words>
  <Application>Microsoft Office PowerPoint</Application>
  <PresentationFormat>Widescreen</PresentationFormat>
  <Paragraphs>144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Apple Symbols</vt:lpstr>
      <vt:lpstr>Aptos</vt:lpstr>
      <vt:lpstr>Arial</vt:lpstr>
      <vt:lpstr>Calibri</vt:lpstr>
      <vt:lpstr>Cambria Math</vt:lpstr>
      <vt:lpstr>Courier New</vt:lpstr>
      <vt:lpstr>Exo 2</vt:lpstr>
      <vt:lpstr>Exo 2 Semi Bold</vt:lpstr>
      <vt:lpstr>Open Sans</vt:lpstr>
      <vt:lpstr>Open Sans SemiBold</vt:lpstr>
      <vt:lpstr>Wingdings</vt:lpstr>
      <vt:lpstr>SandiaBrand</vt:lpstr>
      <vt:lpstr>Advancing Tensor Data Analysis: The Generalized Multilinear Model (GMLM)</vt:lpstr>
      <vt:lpstr>Linear Regression</vt:lpstr>
      <vt:lpstr>Tensor-ON-Tensor Regression</vt:lpstr>
      <vt:lpstr>TOTR: How Much Data Do We Need to Fit the Model</vt:lpstr>
      <vt:lpstr>Generalizing Tensor-ON-Tensor Regression</vt:lpstr>
      <vt:lpstr>PToTR: Parameter Inference via Maximum Likelihood Estimation</vt:lpstr>
      <vt:lpstr>The Generalized Multilinear model (GMLM)</vt:lpstr>
      <vt:lpstr>From GLM to GMLM</vt:lpstr>
      <vt:lpstr>GMLM: Maximum Likelihood Estimation</vt:lpstr>
      <vt:lpstr>Example Applications</vt:lpstr>
      <vt:lpstr>Parameter Inference Validation: Simulated Data</vt:lpstr>
      <vt:lpstr>Image Classification (Prediction): Simulated Data</vt:lpstr>
      <vt:lpstr>positron emission tomography Image reconstruction </vt:lpstr>
      <vt:lpstr>positron emission tomography reconstruction</vt:lpstr>
      <vt:lpstr>GMLM: Generalized Multilinear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Llosa, Carlos</cp:lastModifiedBy>
  <cp:revision>159</cp:revision>
  <dcterms:created xsi:type="dcterms:W3CDTF">2023-03-17T19:55:08Z</dcterms:created>
  <dcterms:modified xsi:type="dcterms:W3CDTF">2025-12-04T22:49:04Z</dcterms:modified>
</cp:coreProperties>
</file>